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Spline Sans"/>
      <p:regular r:id="rId19"/>
    </p:embeddedFont>
    <p:embeddedFont>
      <p:font typeface="Spline Sans"/>
      <p:regular r:id="rId20"/>
    </p:embeddedFont>
    <p:embeddedFont>
      <p:font typeface="Barlow"/>
      <p:regular r:id="rId21"/>
    </p:embeddedFont>
    <p:embeddedFont>
      <p:font typeface="Barlow"/>
      <p:regular r:id="rId22"/>
    </p:embeddedFont>
    <p:embeddedFont>
      <p:font typeface="Barlow"/>
      <p:regular r:id="rId23"/>
    </p:embeddedFont>
    <p:embeddedFont>
      <p:font typeface="Barlow"/>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2.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hyperlink" Target="http://cplusplus.com" TargetMode="External"/><Relationship Id="rId3" Type="http://schemas.openxmlformats.org/officeDocument/2006/relationships/hyperlink" Target="http://geeksforgeeks.org" TargetMode="External"/><Relationship Id="rId1" Type="http://schemas.openxmlformats.org/officeDocument/2006/relationships/image" Target="../media/image-12-1.png"/><Relationship Id="rId4" Type="http://schemas.openxmlformats.org/officeDocument/2006/relationships/slideLayout" Target="../slideLayouts/slideLayout13.xml"/><Relationship Id="rId5"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663660"/>
            <a:ext cx="7415927" cy="1371600"/>
          </a:xfrm>
          <a:prstGeom prst="rect">
            <a:avLst/>
          </a:prstGeom>
          <a:noFill/>
          <a:ln/>
        </p:spPr>
        <p:txBody>
          <a:bodyPr wrap="squar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C Language Library Management System</a:t>
            </a:r>
            <a:endParaRPr lang="en-US" sz="4300" dirty="0"/>
          </a:p>
        </p:txBody>
      </p:sp>
      <p:sp>
        <p:nvSpPr>
          <p:cNvPr id="4" name="Text 1"/>
          <p:cNvSpPr/>
          <p:nvPr/>
        </p:nvSpPr>
        <p:spPr>
          <a:xfrm>
            <a:off x="6350437" y="3405545"/>
            <a:ext cx="7415927" cy="3160395"/>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This presentation explores the development of a Library Management System (LMS) using the C programming language. The system addresses the challenges faced by libraries without automated management, such as cataloging, inventory, and patron record maintenance. Our project aims to streamline these processes, enhance efficiency, and provide a user-friendly experience for both librarians and patrons. We will delve into the system's features, code structure, and its practical applications in modern libraries.</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1939052"/>
            <a:ext cx="4575929" cy="411480"/>
          </a:xfrm>
          <a:prstGeom prst="rect">
            <a:avLst/>
          </a:prstGeom>
          <a:noFill/>
          <a:ln/>
        </p:spPr>
        <p:txBody>
          <a:bodyPr wrap="none" lIns="0" tIns="0" rIns="0" bIns="0" rtlCol="0" anchor="t"/>
          <a:lstStyle/>
          <a:p>
            <a:pPr algn="l" indent="0" marL="0">
              <a:lnSpc>
                <a:spcPts val="3200"/>
              </a:lnSpc>
              <a:buNone/>
            </a:pPr>
            <a:r>
              <a:rPr lang="en-US" sz="2550" b="1" dirty="0">
                <a:solidFill>
                  <a:srgbClr val="F0FCFF"/>
                </a:solidFill>
                <a:latin typeface="Spline Sans Bold" pitchFamily="34" charset="0"/>
                <a:ea typeface="Spline Sans Bold" pitchFamily="34" charset="-122"/>
                <a:cs typeface="Spline Sans Bold" pitchFamily="34" charset="-120"/>
              </a:rPr>
              <a:t>                                                </a:t>
            </a:r>
            <a:pPr algn="l" indent="0" marL="0">
              <a:lnSpc>
                <a:spcPts val="3200"/>
              </a:lnSpc>
              <a:buNone/>
            </a:pPr>
            <a:r>
              <a:rPr lang="en-US" sz="2550" b="1" dirty="0">
                <a:solidFill>
                  <a:srgbClr val="29DDDA"/>
                </a:solidFill>
                <a:latin typeface="Spline Sans Bold" pitchFamily="34" charset="0"/>
                <a:ea typeface="Spline Sans Bold" pitchFamily="34" charset="-122"/>
                <a:cs typeface="Spline Sans Bold" pitchFamily="34" charset="-120"/>
              </a:rPr>
              <a:t>source code</a:t>
            </a:r>
            <a:endParaRPr lang="en-US" sz="2550" dirty="0"/>
          </a:p>
        </p:txBody>
      </p:sp>
      <p:sp>
        <p:nvSpPr>
          <p:cNvPr id="3" name="Text 1"/>
          <p:cNvSpPr/>
          <p:nvPr/>
        </p:nvSpPr>
        <p:spPr>
          <a:xfrm>
            <a:off x="7623929" y="1939052"/>
            <a:ext cx="3291840" cy="411480"/>
          </a:xfrm>
          <a:prstGeom prst="rect">
            <a:avLst/>
          </a:prstGeom>
          <a:noFill/>
          <a:ln/>
        </p:spPr>
        <p:txBody>
          <a:bodyPr wrap="none" lIns="0" tIns="0" rIns="0" bIns="0" rtlCol="0" anchor="t"/>
          <a:lstStyle/>
          <a:p>
            <a:pPr algn="l" indent="0" marL="0">
              <a:lnSpc>
                <a:spcPts val="3200"/>
              </a:lnSpc>
              <a:buNone/>
            </a:pPr>
            <a:r>
              <a:rPr lang="en-US" sz="2550" b="1" dirty="0">
                <a:solidFill>
                  <a:srgbClr val="F0FCFF"/>
                </a:solidFill>
                <a:latin typeface="Spline Sans Bold" pitchFamily="34" charset="0"/>
                <a:ea typeface="Spline Sans Bold" pitchFamily="34" charset="-122"/>
                <a:cs typeface="Spline Sans Bold" pitchFamily="34" charset="-120"/>
              </a:rPr>
              <a:t>                          </a:t>
            </a:r>
            <a:pPr algn="l" indent="0" marL="0">
              <a:lnSpc>
                <a:spcPts val="3200"/>
              </a:lnSpc>
              <a:buNone/>
            </a:pPr>
            <a:r>
              <a:rPr lang="en-US" sz="2550" b="1" dirty="0">
                <a:solidFill>
                  <a:srgbClr val="AFCBF8"/>
                </a:solidFill>
                <a:latin typeface="Spline Sans Bold" pitchFamily="34" charset="0"/>
                <a:ea typeface="Spline Sans Bold" pitchFamily="34" charset="-122"/>
                <a:cs typeface="Spline Sans Bold" pitchFamily="34" charset="-120"/>
              </a:rPr>
              <a:t>   </a:t>
            </a:r>
            <a:pPr algn="l" indent="0" marL="0">
              <a:lnSpc>
                <a:spcPts val="3200"/>
              </a:lnSpc>
              <a:buNone/>
            </a:pPr>
            <a:r>
              <a:rPr lang="en-US" sz="2550" b="1" dirty="0">
                <a:solidFill>
                  <a:srgbClr val="29DDDA"/>
                </a:solidFill>
                <a:latin typeface="Spline Sans Bold" pitchFamily="34" charset="0"/>
                <a:ea typeface="Spline Sans Bold" pitchFamily="34" charset="-122"/>
                <a:cs typeface="Spline Sans Bold" pitchFamily="34" charset="-120"/>
              </a:rPr>
              <a:t> output</a:t>
            </a:r>
            <a:endParaRPr lang="en-US" sz="2550" dirty="0"/>
          </a:p>
        </p:txBody>
      </p:sp>
      <p:sp>
        <p:nvSpPr>
          <p:cNvPr id="4" name="Text 2"/>
          <p:cNvSpPr/>
          <p:nvPr/>
        </p:nvSpPr>
        <p:spPr>
          <a:xfrm>
            <a:off x="864037" y="2967633"/>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FCEC99"/>
                </a:solidFill>
                <a:latin typeface="Spline Sans Bold" pitchFamily="34" charset="0"/>
                <a:ea typeface="Spline Sans Bold" pitchFamily="34" charset="-122"/>
                <a:cs typeface="Spline Sans Bold" pitchFamily="34" charset="-120"/>
              </a:rPr>
              <a:t>Issuing a Book:</a:t>
            </a:r>
            <a:endParaRPr lang="en-US" sz="2150" dirty="0"/>
          </a:p>
        </p:txBody>
      </p:sp>
      <p:pic>
        <p:nvPicPr>
          <p:cNvPr id="5" name="Image 0" descr="preencoded.png">    </p:cNvPr>
          <p:cNvPicPr>
            <a:picLocks noChangeAspect="1"/>
          </p:cNvPicPr>
          <p:nvPr/>
        </p:nvPicPr>
        <p:blipFill>
          <a:blip r:embed="rId1"/>
          <a:stretch>
            <a:fillRect/>
          </a:stretch>
        </p:blipFill>
        <p:spPr>
          <a:xfrm>
            <a:off x="864037" y="3958471"/>
            <a:ext cx="7905631" cy="1601033"/>
          </a:xfrm>
          <a:prstGeom prst="rect">
            <a:avLst/>
          </a:prstGeom>
        </p:spPr>
      </p:pic>
      <p:pic>
        <p:nvPicPr>
          <p:cNvPr id="6" name="Image 1" descr="preencoded.png">    </p:cNvPr>
          <p:cNvPicPr>
            <a:picLocks noChangeAspect="1"/>
          </p:cNvPicPr>
          <p:nvPr/>
        </p:nvPicPr>
        <p:blipFill>
          <a:blip r:embed="rId2"/>
          <a:stretch>
            <a:fillRect/>
          </a:stretch>
        </p:blipFill>
        <p:spPr>
          <a:xfrm>
            <a:off x="9379506" y="3958471"/>
            <a:ext cx="4394359" cy="23012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0822" y="676394"/>
            <a:ext cx="5466040" cy="683181"/>
          </a:xfrm>
          <a:prstGeom prst="rect">
            <a:avLst/>
          </a:prstGeom>
          <a:noFill/>
          <a:ln/>
        </p:spPr>
        <p:txBody>
          <a:bodyPr wrap="none" lIns="0" tIns="0" rIns="0" bIns="0" rtlCol="0" anchor="t"/>
          <a:lstStyle/>
          <a:p>
            <a:pPr algn="l" indent="0" marL="0">
              <a:lnSpc>
                <a:spcPts val="5350"/>
              </a:lnSpc>
              <a:buNone/>
            </a:pPr>
            <a:r>
              <a:rPr lang="en-US" sz="4300" b="1" dirty="0">
                <a:solidFill>
                  <a:srgbClr val="F0FCFF"/>
                </a:solidFill>
                <a:latin typeface="Spline Sans Bold" pitchFamily="34" charset="0"/>
                <a:ea typeface="Spline Sans Bold" pitchFamily="34" charset="-122"/>
                <a:cs typeface="Spline Sans Bold" pitchFamily="34" charset="-120"/>
              </a:rPr>
              <a:t>Conclusion</a:t>
            </a:r>
            <a:endParaRPr lang="en-US" sz="4300" dirty="0"/>
          </a:p>
        </p:txBody>
      </p:sp>
      <p:pic>
        <p:nvPicPr>
          <p:cNvPr id="3" name="Image 0" descr="preencoded.png">    </p:cNvPr>
          <p:cNvPicPr>
            <a:picLocks noChangeAspect="1"/>
          </p:cNvPicPr>
          <p:nvPr/>
        </p:nvPicPr>
        <p:blipFill>
          <a:blip r:embed="rId1"/>
          <a:stretch>
            <a:fillRect/>
          </a:stretch>
        </p:blipFill>
        <p:spPr>
          <a:xfrm>
            <a:off x="3022997" y="1851422"/>
            <a:ext cx="2129909" cy="1374219"/>
          </a:xfrm>
          <a:prstGeom prst="rect">
            <a:avLst/>
          </a:prstGeom>
        </p:spPr>
      </p:pic>
      <p:sp>
        <p:nvSpPr>
          <p:cNvPr id="4" name="Text 1"/>
          <p:cNvSpPr/>
          <p:nvPr/>
        </p:nvSpPr>
        <p:spPr>
          <a:xfrm>
            <a:off x="3914894" y="2491502"/>
            <a:ext cx="345877" cy="432316"/>
          </a:xfrm>
          <a:prstGeom prst="rect">
            <a:avLst/>
          </a:prstGeom>
          <a:noFill/>
          <a:ln/>
        </p:spPr>
        <p:txBody>
          <a:bodyPr wrap="none" lIns="0" tIns="0" rIns="0" bIns="0" rtlCol="0" anchor="t"/>
          <a:lstStyle/>
          <a:p>
            <a:pPr algn="ctr" indent="0" marL="0">
              <a:lnSpc>
                <a:spcPts val="4350"/>
              </a:lnSpc>
              <a:buNone/>
            </a:pPr>
            <a:r>
              <a:rPr lang="en-US" sz="2700" b="1" dirty="0">
                <a:solidFill>
                  <a:srgbClr val="E0E4E6"/>
                </a:solidFill>
                <a:latin typeface="Spline Sans Bold" pitchFamily="34" charset="0"/>
                <a:ea typeface="Spline Sans Bold" pitchFamily="34" charset="-122"/>
                <a:cs typeface="Spline Sans Bold" pitchFamily="34" charset="-120"/>
              </a:rPr>
              <a:t>1</a:t>
            </a:r>
            <a:endParaRPr lang="en-US" sz="2700" dirty="0"/>
          </a:p>
        </p:txBody>
      </p:sp>
      <p:sp>
        <p:nvSpPr>
          <p:cNvPr id="5" name="Text 2"/>
          <p:cNvSpPr/>
          <p:nvPr/>
        </p:nvSpPr>
        <p:spPr>
          <a:xfrm>
            <a:off x="5398770" y="2097286"/>
            <a:ext cx="2385179" cy="341471"/>
          </a:xfrm>
          <a:prstGeom prst="rect">
            <a:avLst/>
          </a:prstGeom>
          <a:noFill/>
          <a:ln/>
        </p:spPr>
        <p:txBody>
          <a:bodyPr wrap="none" lIns="0" tIns="0" rIns="0" bIns="0" rtlCol="0" anchor="t"/>
          <a:lstStyle/>
          <a:p>
            <a:pPr algn="l" indent="0" marL="0">
              <a:lnSpc>
                <a:spcPts val="2650"/>
              </a:lnSpc>
              <a:buNone/>
            </a:pPr>
            <a:r>
              <a:rPr lang="en-US" sz="2150" b="1" dirty="0">
                <a:solidFill>
                  <a:srgbClr val="E0E4E6"/>
                </a:solidFill>
                <a:latin typeface="Spline Sans Bold" pitchFamily="34" charset="0"/>
                <a:ea typeface="Spline Sans Bold" pitchFamily="34" charset="-122"/>
                <a:cs typeface="Spline Sans Bold" pitchFamily="34" charset="-120"/>
              </a:rPr>
              <a:t>Efficiency</a:t>
            </a:r>
            <a:endParaRPr lang="en-US" sz="2150" dirty="0"/>
          </a:p>
        </p:txBody>
      </p:sp>
      <p:sp>
        <p:nvSpPr>
          <p:cNvPr id="6" name="Text 3"/>
          <p:cNvSpPr/>
          <p:nvPr/>
        </p:nvSpPr>
        <p:spPr>
          <a:xfrm>
            <a:off x="5398770" y="2586276"/>
            <a:ext cx="2385179" cy="393502"/>
          </a:xfrm>
          <a:prstGeom prst="rect">
            <a:avLst/>
          </a:prstGeom>
          <a:noFill/>
          <a:ln/>
        </p:spPr>
        <p:txBody>
          <a:bodyPr wrap="none" lIns="0" tIns="0" rIns="0" bIns="0" rtlCol="0" anchor="t"/>
          <a:lstStyle/>
          <a:p>
            <a:pPr algn="l" indent="0" marL="0">
              <a:lnSpc>
                <a:spcPts val="3050"/>
              </a:lnSpc>
              <a:buNone/>
            </a:pPr>
            <a:r>
              <a:rPr lang="en-US" sz="1900" dirty="0">
                <a:solidFill>
                  <a:srgbClr val="E0E4E6"/>
                </a:solidFill>
                <a:latin typeface="Barlow" pitchFamily="34" charset="0"/>
                <a:ea typeface="Barlow" pitchFamily="34" charset="-122"/>
                <a:cs typeface="Barlow" pitchFamily="34" charset="-120"/>
              </a:rPr>
              <a:t>Increased productivity</a:t>
            </a:r>
            <a:endParaRPr lang="en-US" sz="1900" dirty="0"/>
          </a:p>
        </p:txBody>
      </p:sp>
      <p:sp>
        <p:nvSpPr>
          <p:cNvPr id="7" name="Shape 4"/>
          <p:cNvSpPr/>
          <p:nvPr/>
        </p:nvSpPr>
        <p:spPr>
          <a:xfrm>
            <a:off x="5214342" y="3241119"/>
            <a:ext cx="8493800" cy="15240"/>
          </a:xfrm>
          <a:prstGeom prst="roundRect">
            <a:avLst>
              <a:gd name="adj" fmla="val 2421036"/>
            </a:avLst>
          </a:prstGeom>
          <a:solidFill>
            <a:srgbClr val="16FFBB"/>
          </a:solidFill>
          <a:ln/>
        </p:spPr>
      </p:sp>
      <p:pic>
        <p:nvPicPr>
          <p:cNvPr id="8" name="Image 1" descr="preencoded.png">    </p:cNvPr>
          <p:cNvPicPr>
            <a:picLocks noChangeAspect="1"/>
          </p:cNvPicPr>
          <p:nvPr/>
        </p:nvPicPr>
        <p:blipFill>
          <a:blip r:embed="rId2"/>
          <a:stretch>
            <a:fillRect/>
          </a:stretch>
        </p:blipFill>
        <p:spPr>
          <a:xfrm>
            <a:off x="1957983" y="3287077"/>
            <a:ext cx="4259818" cy="1374219"/>
          </a:xfrm>
          <a:prstGeom prst="rect">
            <a:avLst/>
          </a:prstGeom>
        </p:spPr>
      </p:pic>
      <p:sp>
        <p:nvSpPr>
          <p:cNvPr id="9" name="Text 5"/>
          <p:cNvSpPr/>
          <p:nvPr/>
        </p:nvSpPr>
        <p:spPr>
          <a:xfrm>
            <a:off x="3914894" y="3757970"/>
            <a:ext cx="345877" cy="432316"/>
          </a:xfrm>
          <a:prstGeom prst="rect">
            <a:avLst/>
          </a:prstGeom>
          <a:noFill/>
          <a:ln/>
        </p:spPr>
        <p:txBody>
          <a:bodyPr wrap="none" lIns="0" tIns="0" rIns="0" bIns="0" rtlCol="0" anchor="t"/>
          <a:lstStyle/>
          <a:p>
            <a:pPr algn="ctr" indent="0" marL="0">
              <a:lnSpc>
                <a:spcPts val="4350"/>
              </a:lnSpc>
              <a:buNone/>
            </a:pPr>
            <a:r>
              <a:rPr lang="en-US" sz="2700" b="1" dirty="0">
                <a:solidFill>
                  <a:srgbClr val="E0E4E6"/>
                </a:solidFill>
                <a:latin typeface="Spline Sans Bold" pitchFamily="34" charset="0"/>
                <a:ea typeface="Spline Sans Bold" pitchFamily="34" charset="-122"/>
                <a:cs typeface="Spline Sans Bold" pitchFamily="34" charset="-120"/>
              </a:rPr>
              <a:t>2</a:t>
            </a:r>
            <a:endParaRPr lang="en-US" sz="2700" dirty="0"/>
          </a:p>
        </p:txBody>
      </p:sp>
      <p:sp>
        <p:nvSpPr>
          <p:cNvPr id="10" name="Text 6"/>
          <p:cNvSpPr/>
          <p:nvPr/>
        </p:nvSpPr>
        <p:spPr>
          <a:xfrm>
            <a:off x="6463665" y="3532942"/>
            <a:ext cx="2457688" cy="341471"/>
          </a:xfrm>
          <a:prstGeom prst="rect">
            <a:avLst/>
          </a:prstGeom>
          <a:noFill/>
          <a:ln/>
        </p:spPr>
        <p:txBody>
          <a:bodyPr wrap="none" lIns="0" tIns="0" rIns="0" bIns="0" rtlCol="0" anchor="t"/>
          <a:lstStyle/>
          <a:p>
            <a:pPr algn="l" indent="0" marL="0">
              <a:lnSpc>
                <a:spcPts val="2650"/>
              </a:lnSpc>
              <a:buNone/>
            </a:pPr>
            <a:r>
              <a:rPr lang="en-US" sz="2150" b="1" dirty="0">
                <a:solidFill>
                  <a:srgbClr val="E0E4E6"/>
                </a:solidFill>
                <a:latin typeface="Spline Sans Bold" pitchFamily="34" charset="0"/>
                <a:ea typeface="Spline Sans Bold" pitchFamily="34" charset="-122"/>
                <a:cs typeface="Spline Sans Bold" pitchFamily="34" charset="-120"/>
              </a:rPr>
              <a:t>Productivity</a:t>
            </a:r>
            <a:endParaRPr lang="en-US" sz="2150" dirty="0"/>
          </a:p>
        </p:txBody>
      </p:sp>
      <p:sp>
        <p:nvSpPr>
          <p:cNvPr id="11" name="Text 7"/>
          <p:cNvSpPr/>
          <p:nvPr/>
        </p:nvSpPr>
        <p:spPr>
          <a:xfrm>
            <a:off x="6463665" y="4021931"/>
            <a:ext cx="2457688" cy="393502"/>
          </a:xfrm>
          <a:prstGeom prst="rect">
            <a:avLst/>
          </a:prstGeom>
          <a:noFill/>
          <a:ln/>
        </p:spPr>
        <p:txBody>
          <a:bodyPr wrap="none" lIns="0" tIns="0" rIns="0" bIns="0" rtlCol="0" anchor="t"/>
          <a:lstStyle/>
          <a:p>
            <a:pPr algn="l" indent="0" marL="0">
              <a:lnSpc>
                <a:spcPts val="3050"/>
              </a:lnSpc>
              <a:buNone/>
            </a:pPr>
            <a:r>
              <a:rPr lang="en-US" sz="1900" dirty="0">
                <a:solidFill>
                  <a:srgbClr val="E0E4E6"/>
                </a:solidFill>
                <a:latin typeface="Barlow" pitchFamily="34" charset="0"/>
                <a:ea typeface="Barlow" pitchFamily="34" charset="-122"/>
                <a:cs typeface="Barlow" pitchFamily="34" charset="-120"/>
              </a:rPr>
              <a:t>Time-saving processes</a:t>
            </a:r>
            <a:endParaRPr lang="en-US" sz="1900" dirty="0"/>
          </a:p>
        </p:txBody>
      </p:sp>
      <p:sp>
        <p:nvSpPr>
          <p:cNvPr id="12" name="Shape 8"/>
          <p:cNvSpPr/>
          <p:nvPr/>
        </p:nvSpPr>
        <p:spPr>
          <a:xfrm>
            <a:off x="6279237" y="4676775"/>
            <a:ext cx="7428905" cy="15240"/>
          </a:xfrm>
          <a:prstGeom prst="roundRect">
            <a:avLst>
              <a:gd name="adj" fmla="val 2421036"/>
            </a:avLst>
          </a:prstGeom>
          <a:solidFill>
            <a:srgbClr val="29DDDA"/>
          </a:solidFill>
          <a:ln/>
        </p:spPr>
      </p:sp>
      <p:pic>
        <p:nvPicPr>
          <p:cNvPr id="13" name="Image 2" descr="preencoded.png">    </p:cNvPr>
          <p:cNvPicPr>
            <a:picLocks noChangeAspect="1"/>
          </p:cNvPicPr>
          <p:nvPr/>
        </p:nvPicPr>
        <p:blipFill>
          <a:blip r:embed="rId3"/>
          <a:stretch>
            <a:fillRect/>
          </a:stretch>
        </p:blipFill>
        <p:spPr>
          <a:xfrm>
            <a:off x="893088" y="4722733"/>
            <a:ext cx="6389727" cy="1374219"/>
          </a:xfrm>
          <a:prstGeom prst="rect">
            <a:avLst/>
          </a:prstGeom>
        </p:spPr>
      </p:pic>
      <p:sp>
        <p:nvSpPr>
          <p:cNvPr id="14" name="Text 9"/>
          <p:cNvSpPr/>
          <p:nvPr/>
        </p:nvSpPr>
        <p:spPr>
          <a:xfrm>
            <a:off x="3915013" y="5193625"/>
            <a:ext cx="345877" cy="432316"/>
          </a:xfrm>
          <a:prstGeom prst="rect">
            <a:avLst/>
          </a:prstGeom>
          <a:noFill/>
          <a:ln/>
        </p:spPr>
        <p:txBody>
          <a:bodyPr wrap="none" lIns="0" tIns="0" rIns="0" bIns="0" rtlCol="0" anchor="t"/>
          <a:lstStyle/>
          <a:p>
            <a:pPr algn="ctr" indent="0" marL="0">
              <a:lnSpc>
                <a:spcPts val="4350"/>
              </a:lnSpc>
              <a:buNone/>
            </a:pPr>
            <a:r>
              <a:rPr lang="en-US" sz="2700" b="1" dirty="0">
                <a:solidFill>
                  <a:srgbClr val="E0E4E6"/>
                </a:solidFill>
                <a:latin typeface="Spline Sans Bold" pitchFamily="34" charset="0"/>
                <a:ea typeface="Spline Sans Bold" pitchFamily="34" charset="-122"/>
                <a:cs typeface="Spline Sans Bold" pitchFamily="34" charset="-120"/>
              </a:rPr>
              <a:t>3</a:t>
            </a:r>
            <a:endParaRPr lang="en-US" sz="2700" dirty="0"/>
          </a:p>
        </p:txBody>
      </p:sp>
      <p:sp>
        <p:nvSpPr>
          <p:cNvPr id="15" name="Text 10"/>
          <p:cNvSpPr/>
          <p:nvPr/>
        </p:nvSpPr>
        <p:spPr>
          <a:xfrm>
            <a:off x="7528679" y="4968597"/>
            <a:ext cx="2516029" cy="341471"/>
          </a:xfrm>
          <a:prstGeom prst="rect">
            <a:avLst/>
          </a:prstGeom>
          <a:noFill/>
          <a:ln/>
        </p:spPr>
        <p:txBody>
          <a:bodyPr wrap="none" lIns="0" tIns="0" rIns="0" bIns="0" rtlCol="0" anchor="t"/>
          <a:lstStyle/>
          <a:p>
            <a:pPr algn="l" indent="0" marL="0">
              <a:lnSpc>
                <a:spcPts val="2650"/>
              </a:lnSpc>
              <a:buNone/>
            </a:pPr>
            <a:r>
              <a:rPr lang="en-US" sz="2150" b="1" dirty="0">
                <a:solidFill>
                  <a:srgbClr val="E0E4E6"/>
                </a:solidFill>
                <a:latin typeface="Spline Sans Bold" pitchFamily="34" charset="0"/>
                <a:ea typeface="Spline Sans Bold" pitchFamily="34" charset="-122"/>
                <a:cs typeface="Spline Sans Bold" pitchFamily="34" charset="-120"/>
              </a:rPr>
              <a:t>Technology</a:t>
            </a:r>
            <a:endParaRPr lang="en-US" sz="2150" dirty="0"/>
          </a:p>
        </p:txBody>
      </p:sp>
      <p:sp>
        <p:nvSpPr>
          <p:cNvPr id="16" name="Text 11"/>
          <p:cNvSpPr/>
          <p:nvPr/>
        </p:nvSpPr>
        <p:spPr>
          <a:xfrm>
            <a:off x="7528679" y="5457587"/>
            <a:ext cx="2516029" cy="393502"/>
          </a:xfrm>
          <a:prstGeom prst="rect">
            <a:avLst/>
          </a:prstGeom>
          <a:noFill/>
          <a:ln/>
        </p:spPr>
        <p:txBody>
          <a:bodyPr wrap="none" lIns="0" tIns="0" rIns="0" bIns="0" rtlCol="0" anchor="t"/>
          <a:lstStyle/>
          <a:p>
            <a:pPr algn="l" indent="0" marL="0">
              <a:lnSpc>
                <a:spcPts val="3050"/>
              </a:lnSpc>
              <a:buNone/>
            </a:pPr>
            <a:r>
              <a:rPr lang="en-US" sz="1900" dirty="0">
                <a:solidFill>
                  <a:srgbClr val="E0E4E6"/>
                </a:solidFill>
                <a:latin typeface="Barlow" pitchFamily="34" charset="0"/>
                <a:ea typeface="Barlow" pitchFamily="34" charset="-122"/>
                <a:cs typeface="Barlow" pitchFamily="34" charset="-120"/>
              </a:rPr>
              <a:t>Enhanced management</a:t>
            </a:r>
            <a:endParaRPr lang="en-US" sz="1900" dirty="0"/>
          </a:p>
        </p:txBody>
      </p:sp>
      <p:sp>
        <p:nvSpPr>
          <p:cNvPr id="17" name="Text 12"/>
          <p:cNvSpPr/>
          <p:nvPr/>
        </p:nvSpPr>
        <p:spPr>
          <a:xfrm>
            <a:off x="860822" y="6373654"/>
            <a:ext cx="12908756" cy="1180505"/>
          </a:xfrm>
          <a:prstGeom prst="rect">
            <a:avLst/>
          </a:prstGeom>
          <a:noFill/>
          <a:ln/>
        </p:spPr>
        <p:txBody>
          <a:bodyPr wrap="square" lIns="0" tIns="0" rIns="0" bIns="0" rtlCol="0" anchor="t"/>
          <a:lstStyle/>
          <a:p>
            <a:pPr algn="l" indent="0" marL="0">
              <a:lnSpc>
                <a:spcPts val="3050"/>
              </a:lnSpc>
              <a:buNone/>
            </a:pPr>
            <a:r>
              <a:rPr lang="en-US" sz="1900" dirty="0">
                <a:solidFill>
                  <a:srgbClr val="E0E4E6"/>
                </a:solidFill>
                <a:latin typeface="Barlow" pitchFamily="34" charset="0"/>
                <a:ea typeface="Barlow" pitchFamily="34" charset="-122"/>
                <a:cs typeface="Barlow" pitchFamily="34" charset="-120"/>
              </a:rPr>
              <a:t>The C language coded library management system project is a successful implementation of technology to manage library operations. This system streamlines tasks such as book search, checkout, and return, making it easier for both librarians and patrons.</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373987"/>
            <a:ext cx="5486400" cy="685800"/>
          </a:xfrm>
          <a:prstGeom prst="rect">
            <a:avLst/>
          </a:prstGeom>
          <a:noFill/>
          <a:ln/>
        </p:spPr>
        <p:txBody>
          <a:bodyPr wrap="non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References</a:t>
            </a:r>
            <a:endParaRPr lang="en-US" sz="4300" dirty="0"/>
          </a:p>
        </p:txBody>
      </p:sp>
      <p:sp>
        <p:nvSpPr>
          <p:cNvPr id="4" name="Text 1"/>
          <p:cNvSpPr/>
          <p:nvPr/>
        </p:nvSpPr>
        <p:spPr>
          <a:xfrm>
            <a:off x="864037" y="3430072"/>
            <a:ext cx="7415927" cy="395049"/>
          </a:xfrm>
          <a:prstGeom prst="rect">
            <a:avLst/>
          </a:prstGeom>
          <a:noFill/>
          <a:ln/>
        </p:spPr>
        <p:txBody>
          <a:bodyPr wrap="non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Here are the references for our Library Management System.</a:t>
            </a:r>
            <a:endParaRPr lang="en-US" sz="1900" dirty="0"/>
          </a:p>
        </p:txBody>
      </p:sp>
      <p:sp>
        <p:nvSpPr>
          <p:cNvPr id="5" name="Text 2"/>
          <p:cNvSpPr/>
          <p:nvPr/>
        </p:nvSpPr>
        <p:spPr>
          <a:xfrm>
            <a:off x="864037" y="4102775"/>
            <a:ext cx="7415927" cy="790099"/>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C Programming Language (Book):</a:t>
            </a:r>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 Brian W. Kernighan and Dennis M. Ritchie.</a:t>
            </a:r>
            <a:endParaRPr lang="en-US" sz="1900" dirty="0"/>
          </a:p>
        </p:txBody>
      </p:sp>
      <p:sp>
        <p:nvSpPr>
          <p:cNvPr id="6" name="Text 3"/>
          <p:cNvSpPr/>
          <p:nvPr/>
        </p:nvSpPr>
        <p:spPr>
          <a:xfrm>
            <a:off x="864037" y="4979194"/>
            <a:ext cx="7415927"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0E4E6"/>
                </a:solidFill>
                <a:latin typeface="Barlow" pitchFamily="34" charset="0"/>
                <a:ea typeface="Barlow" pitchFamily="34" charset="-122"/>
                <a:cs typeface="Barlow" pitchFamily="34" charset="-120"/>
              </a:rPr>
              <a:t>Online C Documentation:</a:t>
            </a:r>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 </a:t>
            </a:r>
            <a:pPr algn="l" indent="0" marL="0">
              <a:lnSpc>
                <a:spcPts val="3100"/>
              </a:lnSpc>
              <a:buNone/>
            </a:pPr>
            <a:r>
              <a:rPr lang="en-US" sz="1900" u="sng" dirty="0">
                <a:solidFill>
                  <a:srgbClr val="16FFBB"/>
                </a:solidFill>
                <a:latin typeface="Barlow" pitchFamily="34" charset="0"/>
                <a:ea typeface="Barlow" pitchFamily="34" charset="-122"/>
                <a:cs typeface="Barlow" pitchFamily="34" charset="-120"/>
                <a:hlinkClick r:id="rId2" invalidUrl="" action="" tgtFrame="" tooltip="" history="1" highlightClick="0" endSnd="0">
                  <a:extLst>
                    <a:ext uri="{A12FA001-AC4F-418D-AE19-62706E023703}">
                      <ahyp:hlinkClr xmlns:ahyp="http://schemas.microsoft.com/office/drawing/2018/hyperlinkcolor" val="tx"/>
                    </a:ext>
                  </a:extLst>
                </a:hlinkClick>
              </a:rPr>
              <a:t>cplusplus.com</a:t>
            </a:r>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 and </a:t>
            </a:r>
            <a:pPr algn="l" indent="0" marL="0">
              <a:lnSpc>
                <a:spcPts val="3100"/>
              </a:lnSpc>
              <a:buNone/>
            </a:pPr>
            <a:r>
              <a:rPr lang="en-US" sz="1900" u="sng" dirty="0">
                <a:solidFill>
                  <a:srgbClr val="16FFBB"/>
                </a:solidFill>
                <a:latin typeface="Barlow" pitchFamily="34" charset="0"/>
                <a:ea typeface="Barlow" pitchFamily="34" charset="-122"/>
                <a:cs typeface="Barlow" pitchFamily="34" charset="-120"/>
                <a:hlinkClick r:id="rId3" invalidUrl="" action="" tgtFrame="" tooltip="" history="1" highlightClick="0" endSnd="0">
                  <a:extLst>
                    <a:ext uri="{A12FA001-AC4F-418D-AE19-62706E023703}">
                      <ahyp:hlinkClr xmlns:ahyp="http://schemas.microsoft.com/office/drawing/2018/hyperlinkcolor" val="tx"/>
                    </a:ext>
                  </a:extLst>
                </a:hlinkClick>
              </a:rPr>
              <a:t>geeksforgeeks.org</a:t>
            </a:r>
            <a:endParaRPr lang="en-US" sz="1900" dirty="0"/>
          </a:p>
        </p:txBody>
      </p:sp>
      <p:sp>
        <p:nvSpPr>
          <p:cNvPr id="7" name="Text 4"/>
          <p:cNvSpPr/>
          <p:nvPr/>
        </p:nvSpPr>
        <p:spPr>
          <a:xfrm>
            <a:off x="864037" y="5460563"/>
            <a:ext cx="741592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Classroom notes and guidance from instructors.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114425"/>
            <a:ext cx="7259717" cy="685800"/>
          </a:xfrm>
          <a:prstGeom prst="rect">
            <a:avLst/>
          </a:prstGeom>
          <a:noFill/>
          <a:ln/>
        </p:spPr>
        <p:txBody>
          <a:bodyPr wrap="non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Pathway to the Presentation</a:t>
            </a:r>
            <a:endParaRPr lang="en-US" sz="4300" dirty="0"/>
          </a:p>
        </p:txBody>
      </p:sp>
      <p:sp>
        <p:nvSpPr>
          <p:cNvPr id="4" name="Shape 1"/>
          <p:cNvSpPr/>
          <p:nvPr/>
        </p:nvSpPr>
        <p:spPr>
          <a:xfrm>
            <a:off x="6350437" y="2448163"/>
            <a:ext cx="555427" cy="555427"/>
          </a:xfrm>
          <a:prstGeom prst="roundRect">
            <a:avLst>
              <a:gd name="adj" fmla="val 66675"/>
            </a:avLst>
          </a:prstGeom>
          <a:solidFill>
            <a:srgbClr val="0A081B"/>
          </a:solidFill>
          <a:ln w="30480">
            <a:solidFill>
              <a:srgbClr val="16FFBB"/>
            </a:solidFill>
            <a:prstDash val="solid"/>
          </a:ln>
        </p:spPr>
      </p:sp>
      <p:sp>
        <p:nvSpPr>
          <p:cNvPr id="5" name="Text 2"/>
          <p:cNvSpPr/>
          <p:nvPr/>
        </p:nvSpPr>
        <p:spPr>
          <a:xfrm>
            <a:off x="6463546" y="2520077"/>
            <a:ext cx="329089" cy="411480"/>
          </a:xfrm>
          <a:prstGeom prst="rect">
            <a:avLst/>
          </a:prstGeom>
          <a:noFill/>
          <a:ln/>
        </p:spPr>
        <p:txBody>
          <a:bodyPr wrap="none" lIns="0" tIns="0" rIns="0" bIns="0" rtlCol="0" anchor="t"/>
          <a:lstStyle/>
          <a:p>
            <a:pPr algn="ctr" indent="0" marL="0">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1</a:t>
            </a:r>
            <a:endParaRPr lang="en-US" sz="2550" dirty="0"/>
          </a:p>
        </p:txBody>
      </p:sp>
      <p:sp>
        <p:nvSpPr>
          <p:cNvPr id="6" name="Text 3"/>
          <p:cNvSpPr/>
          <p:nvPr/>
        </p:nvSpPr>
        <p:spPr>
          <a:xfrm>
            <a:off x="7152680" y="2448163"/>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Problem Statement</a:t>
            </a:r>
            <a:endParaRPr lang="en-US" sz="2150" dirty="0"/>
          </a:p>
        </p:txBody>
      </p:sp>
      <p:sp>
        <p:nvSpPr>
          <p:cNvPr id="7" name="Text 4"/>
          <p:cNvSpPr/>
          <p:nvPr/>
        </p:nvSpPr>
        <p:spPr>
          <a:xfrm>
            <a:off x="7152680" y="2939177"/>
            <a:ext cx="2782372" cy="2370296"/>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Libraries lacking management systems face challenges in cataloging, inventory, and patron record maintenance.</a:t>
            </a:r>
            <a:endParaRPr lang="en-US" sz="1900" dirty="0"/>
          </a:p>
        </p:txBody>
      </p:sp>
      <p:sp>
        <p:nvSpPr>
          <p:cNvPr id="8" name="Shape 5"/>
          <p:cNvSpPr/>
          <p:nvPr/>
        </p:nvSpPr>
        <p:spPr>
          <a:xfrm>
            <a:off x="10181868" y="2448163"/>
            <a:ext cx="555427" cy="555427"/>
          </a:xfrm>
          <a:prstGeom prst="roundRect">
            <a:avLst>
              <a:gd name="adj" fmla="val 66675"/>
            </a:avLst>
          </a:prstGeom>
          <a:solidFill>
            <a:srgbClr val="0A081B"/>
          </a:solidFill>
          <a:ln w="30480">
            <a:solidFill>
              <a:srgbClr val="29DDDA"/>
            </a:solidFill>
            <a:prstDash val="solid"/>
          </a:ln>
        </p:spPr>
      </p:sp>
      <p:sp>
        <p:nvSpPr>
          <p:cNvPr id="9" name="Text 6"/>
          <p:cNvSpPr/>
          <p:nvPr/>
        </p:nvSpPr>
        <p:spPr>
          <a:xfrm>
            <a:off x="10294977" y="2520077"/>
            <a:ext cx="329089" cy="411480"/>
          </a:xfrm>
          <a:prstGeom prst="rect">
            <a:avLst/>
          </a:prstGeom>
          <a:noFill/>
          <a:ln/>
        </p:spPr>
        <p:txBody>
          <a:bodyPr wrap="none" lIns="0" tIns="0" rIns="0" bIns="0" rtlCol="0" anchor="t"/>
          <a:lstStyle/>
          <a:p>
            <a:pPr algn="ctr" indent="0" marL="0">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2</a:t>
            </a:r>
            <a:endParaRPr lang="en-US" sz="2550" dirty="0"/>
          </a:p>
        </p:txBody>
      </p:sp>
      <p:sp>
        <p:nvSpPr>
          <p:cNvPr id="10" name="Text 7"/>
          <p:cNvSpPr/>
          <p:nvPr/>
        </p:nvSpPr>
        <p:spPr>
          <a:xfrm>
            <a:off x="10984111" y="2448163"/>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Introduction</a:t>
            </a:r>
            <a:endParaRPr lang="en-US" sz="2150" dirty="0"/>
          </a:p>
        </p:txBody>
      </p:sp>
      <p:sp>
        <p:nvSpPr>
          <p:cNvPr id="11" name="Text 8"/>
          <p:cNvSpPr/>
          <p:nvPr/>
        </p:nvSpPr>
        <p:spPr>
          <a:xfrm>
            <a:off x="10984111" y="2939177"/>
            <a:ext cx="2782372" cy="1580198"/>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Our project addresses these challenges by developing a Library Management System in C.</a:t>
            </a:r>
            <a:endParaRPr lang="en-US" sz="1900" dirty="0"/>
          </a:p>
        </p:txBody>
      </p:sp>
      <p:sp>
        <p:nvSpPr>
          <p:cNvPr id="12" name="Shape 9"/>
          <p:cNvSpPr/>
          <p:nvPr/>
        </p:nvSpPr>
        <p:spPr>
          <a:xfrm>
            <a:off x="6350437" y="5833943"/>
            <a:ext cx="555427" cy="555427"/>
          </a:xfrm>
          <a:prstGeom prst="roundRect">
            <a:avLst>
              <a:gd name="adj" fmla="val 66675"/>
            </a:avLst>
          </a:prstGeom>
          <a:solidFill>
            <a:srgbClr val="0A081B"/>
          </a:solidFill>
          <a:ln w="30480">
            <a:solidFill>
              <a:srgbClr val="37A7E7"/>
            </a:solidFill>
            <a:prstDash val="solid"/>
          </a:ln>
        </p:spPr>
      </p:sp>
      <p:sp>
        <p:nvSpPr>
          <p:cNvPr id="13" name="Text 10"/>
          <p:cNvSpPr/>
          <p:nvPr/>
        </p:nvSpPr>
        <p:spPr>
          <a:xfrm>
            <a:off x="6463546" y="5905857"/>
            <a:ext cx="329089" cy="411480"/>
          </a:xfrm>
          <a:prstGeom prst="rect">
            <a:avLst/>
          </a:prstGeom>
          <a:noFill/>
          <a:ln/>
        </p:spPr>
        <p:txBody>
          <a:bodyPr wrap="none" lIns="0" tIns="0" rIns="0" bIns="0" rtlCol="0" anchor="t"/>
          <a:lstStyle/>
          <a:p>
            <a:pPr algn="ctr" indent="0" marL="0">
              <a:lnSpc>
                <a:spcPts val="2550"/>
              </a:lnSpc>
              <a:buNone/>
            </a:pPr>
            <a:r>
              <a:rPr lang="en-US" sz="2550" b="1" dirty="0">
                <a:solidFill>
                  <a:srgbClr val="E0E4E6"/>
                </a:solidFill>
                <a:latin typeface="Spline Sans Bold" pitchFamily="34" charset="0"/>
                <a:ea typeface="Spline Sans Bold" pitchFamily="34" charset="-122"/>
                <a:cs typeface="Spline Sans Bold" pitchFamily="34" charset="-120"/>
              </a:rPr>
              <a:t>3</a:t>
            </a:r>
            <a:endParaRPr lang="en-US" sz="2550" dirty="0"/>
          </a:p>
        </p:txBody>
      </p:sp>
      <p:sp>
        <p:nvSpPr>
          <p:cNvPr id="14" name="Text 11"/>
          <p:cNvSpPr/>
          <p:nvPr/>
        </p:nvSpPr>
        <p:spPr>
          <a:xfrm>
            <a:off x="7152680" y="5833943"/>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System Features</a:t>
            </a:r>
            <a:endParaRPr lang="en-US" sz="2150" dirty="0"/>
          </a:p>
        </p:txBody>
      </p:sp>
      <p:sp>
        <p:nvSpPr>
          <p:cNvPr id="15" name="Text 12"/>
          <p:cNvSpPr/>
          <p:nvPr/>
        </p:nvSpPr>
        <p:spPr>
          <a:xfrm>
            <a:off x="7152680" y="6324957"/>
            <a:ext cx="6613684" cy="790099"/>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The system provides secure management, environmental friendliness, and improved relations within the university.</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671876"/>
            <a:ext cx="9019699" cy="685800"/>
          </a:xfrm>
          <a:prstGeom prst="rect">
            <a:avLst/>
          </a:prstGeom>
          <a:noFill/>
          <a:ln/>
        </p:spPr>
        <p:txBody>
          <a:bodyPr wrap="non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Addressing the Problem Statement</a:t>
            </a:r>
            <a:endParaRPr lang="en-US" sz="4300" dirty="0"/>
          </a:p>
        </p:txBody>
      </p:sp>
      <p:sp>
        <p:nvSpPr>
          <p:cNvPr id="3" name="Text 1"/>
          <p:cNvSpPr/>
          <p:nvPr/>
        </p:nvSpPr>
        <p:spPr>
          <a:xfrm>
            <a:off x="864037" y="2974777"/>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Challenges</a:t>
            </a:r>
            <a:endParaRPr lang="en-US" sz="2150" dirty="0"/>
          </a:p>
        </p:txBody>
      </p:sp>
      <p:sp>
        <p:nvSpPr>
          <p:cNvPr id="4" name="Text 2"/>
          <p:cNvSpPr/>
          <p:nvPr/>
        </p:nvSpPr>
        <p:spPr>
          <a:xfrm>
            <a:off x="864037" y="3564493"/>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Cataloging and organizing books</a:t>
            </a:r>
            <a:endParaRPr lang="en-US" sz="1900" dirty="0"/>
          </a:p>
        </p:txBody>
      </p:sp>
      <p:sp>
        <p:nvSpPr>
          <p:cNvPr id="5" name="Text 3"/>
          <p:cNvSpPr/>
          <p:nvPr/>
        </p:nvSpPr>
        <p:spPr>
          <a:xfrm>
            <a:off x="864037" y="4045863"/>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Managing overdue books and fines</a:t>
            </a:r>
            <a:endParaRPr lang="en-US" sz="1900" dirty="0"/>
          </a:p>
        </p:txBody>
      </p:sp>
      <p:sp>
        <p:nvSpPr>
          <p:cNvPr id="6" name="Text 4"/>
          <p:cNvSpPr/>
          <p:nvPr/>
        </p:nvSpPr>
        <p:spPr>
          <a:xfrm>
            <a:off x="864037" y="4527233"/>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Maintaining patron records</a:t>
            </a:r>
            <a:endParaRPr lang="en-US" sz="1900" dirty="0"/>
          </a:p>
        </p:txBody>
      </p:sp>
      <p:sp>
        <p:nvSpPr>
          <p:cNvPr id="7" name="Text 5"/>
          <p:cNvSpPr/>
          <p:nvPr/>
        </p:nvSpPr>
        <p:spPr>
          <a:xfrm>
            <a:off x="864037" y="5008602"/>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Difficulty scaling the library</a:t>
            </a:r>
            <a:endParaRPr lang="en-US" sz="1900" dirty="0"/>
          </a:p>
        </p:txBody>
      </p:sp>
      <p:sp>
        <p:nvSpPr>
          <p:cNvPr id="8" name="Text 6"/>
          <p:cNvSpPr/>
          <p:nvPr/>
        </p:nvSpPr>
        <p:spPr>
          <a:xfrm>
            <a:off x="7623929" y="2974777"/>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Solutions</a:t>
            </a:r>
            <a:endParaRPr lang="en-US" sz="2150" dirty="0"/>
          </a:p>
        </p:txBody>
      </p:sp>
      <p:sp>
        <p:nvSpPr>
          <p:cNvPr id="9" name="Text 7"/>
          <p:cNvSpPr/>
          <p:nvPr/>
        </p:nvSpPr>
        <p:spPr>
          <a:xfrm>
            <a:off x="7623929" y="3564493"/>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Automated cataloging process</a:t>
            </a:r>
            <a:endParaRPr lang="en-US" sz="1900" dirty="0"/>
          </a:p>
        </p:txBody>
      </p:sp>
      <p:sp>
        <p:nvSpPr>
          <p:cNvPr id="10" name="Text 8"/>
          <p:cNvSpPr/>
          <p:nvPr/>
        </p:nvSpPr>
        <p:spPr>
          <a:xfrm>
            <a:off x="7623929" y="4045863"/>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Efficient tracking of inventory</a:t>
            </a:r>
            <a:endParaRPr lang="en-US" sz="1900" dirty="0"/>
          </a:p>
        </p:txBody>
      </p:sp>
      <p:sp>
        <p:nvSpPr>
          <p:cNvPr id="11" name="Text 9"/>
          <p:cNvSpPr/>
          <p:nvPr/>
        </p:nvSpPr>
        <p:spPr>
          <a:xfrm>
            <a:off x="7623929" y="4527233"/>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Online viewing of books</a:t>
            </a:r>
            <a:endParaRPr lang="en-US" sz="1900" dirty="0"/>
          </a:p>
        </p:txBody>
      </p:sp>
      <p:sp>
        <p:nvSpPr>
          <p:cNvPr id="12" name="Text 10"/>
          <p:cNvSpPr/>
          <p:nvPr/>
        </p:nvSpPr>
        <p:spPr>
          <a:xfrm>
            <a:off x="7623929" y="5008602"/>
            <a:ext cx="6150054"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User-friendly interface</a:t>
            </a:r>
            <a:endParaRPr lang="en-US" sz="1900" dirty="0"/>
          </a:p>
        </p:txBody>
      </p:sp>
      <p:sp>
        <p:nvSpPr>
          <p:cNvPr id="13" name="Text 11"/>
          <p:cNvSpPr/>
          <p:nvPr/>
        </p:nvSpPr>
        <p:spPr>
          <a:xfrm>
            <a:off x="864037" y="5767626"/>
            <a:ext cx="12902327" cy="790099"/>
          </a:xfrm>
          <a:prstGeom prst="rect">
            <a:avLst/>
          </a:prstGeom>
          <a:noFill/>
          <a:ln/>
        </p:spPr>
        <p:txBody>
          <a:bodyPr wrap="square" lIns="0" tIns="0" rIns="0" bIns="0" rtlCol="0" anchor="t"/>
          <a:lstStyle/>
          <a:p>
            <a:pPr algn="l" indent="0" marL="0">
              <a:lnSpc>
                <a:spcPts val="3100"/>
              </a:lnSpc>
              <a:buNone/>
            </a:pPr>
            <a:r>
              <a:rPr lang="en-US" sz="1900" dirty="0">
                <a:solidFill>
                  <a:srgbClr val="E0E4E6"/>
                </a:solidFill>
                <a:latin typeface="Barlow" pitchFamily="34" charset="0"/>
                <a:ea typeface="Barlow" pitchFamily="34" charset="-122"/>
                <a:cs typeface="Barlow" pitchFamily="34" charset="-120"/>
              </a:rPr>
              <a:t>Libraries without a library management system face problems with cataloging and organizing books, managing overdue books and fines, and maintaining patron records, which creates difficulty in scaling the library as it grows.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0931" y="727115"/>
            <a:ext cx="7582138" cy="1239679"/>
          </a:xfrm>
          <a:prstGeom prst="rect">
            <a:avLst/>
          </a:prstGeom>
          <a:noFill/>
          <a:ln/>
        </p:spPr>
        <p:txBody>
          <a:bodyPr wrap="square" lIns="0" tIns="0" rIns="0" bIns="0" rtlCol="0" anchor="t"/>
          <a:lstStyle/>
          <a:p>
            <a:pPr algn="l" indent="0" marL="0">
              <a:lnSpc>
                <a:spcPts val="4850"/>
              </a:lnSpc>
              <a:buNone/>
            </a:pPr>
            <a:r>
              <a:rPr lang="en-US" sz="3900" b="1" dirty="0">
                <a:solidFill>
                  <a:srgbClr val="F0FCFF"/>
                </a:solidFill>
                <a:latin typeface="Spline Sans Bold" pitchFamily="34" charset="0"/>
                <a:ea typeface="Spline Sans Bold" pitchFamily="34" charset="-122"/>
                <a:cs typeface="Spline Sans Bold" pitchFamily="34" charset="-120"/>
              </a:rPr>
              <a:t>Introduction to the Library Management System</a:t>
            </a:r>
            <a:endParaRPr lang="en-US" sz="3900" dirty="0"/>
          </a:p>
        </p:txBody>
      </p:sp>
      <p:sp>
        <p:nvSpPr>
          <p:cNvPr id="4" name="Shape 1"/>
          <p:cNvSpPr/>
          <p:nvPr/>
        </p:nvSpPr>
        <p:spPr>
          <a:xfrm>
            <a:off x="780931" y="2301478"/>
            <a:ext cx="3679507" cy="2006441"/>
          </a:xfrm>
          <a:prstGeom prst="roundRect">
            <a:avLst>
              <a:gd name="adj" fmla="val 16683"/>
            </a:avLst>
          </a:prstGeom>
          <a:solidFill>
            <a:srgbClr val="0A081B"/>
          </a:solidFill>
          <a:ln w="22860">
            <a:solidFill>
              <a:srgbClr val="16FFBB"/>
            </a:solidFill>
            <a:prstDash val="solid"/>
          </a:ln>
        </p:spPr>
      </p:sp>
      <p:sp>
        <p:nvSpPr>
          <p:cNvPr id="5" name="Text 2"/>
          <p:cNvSpPr/>
          <p:nvPr/>
        </p:nvSpPr>
        <p:spPr>
          <a:xfrm>
            <a:off x="1026914" y="2547461"/>
            <a:ext cx="3143964" cy="309801"/>
          </a:xfrm>
          <a:prstGeom prst="rect">
            <a:avLst/>
          </a:prstGeom>
          <a:noFill/>
          <a:ln/>
        </p:spPr>
        <p:txBody>
          <a:bodyPr wrap="none" lIns="0" tIns="0" rIns="0" bIns="0" rtlCol="0" anchor="t"/>
          <a:lstStyle/>
          <a:p>
            <a:pPr algn="l" indent="0" marL="0">
              <a:lnSpc>
                <a:spcPts val="2400"/>
              </a:lnSpc>
              <a:buNone/>
            </a:pPr>
            <a:r>
              <a:rPr lang="en-US" sz="1950" b="1" dirty="0">
                <a:solidFill>
                  <a:srgbClr val="E0E4E6"/>
                </a:solidFill>
                <a:latin typeface="Spline Sans Bold" pitchFamily="34" charset="0"/>
                <a:ea typeface="Spline Sans Bold" pitchFamily="34" charset="-122"/>
                <a:cs typeface="Spline Sans Bold" pitchFamily="34" charset="-120"/>
              </a:rPr>
              <a:t>Efficiency and Productivity</a:t>
            </a:r>
            <a:endParaRPr lang="en-US" sz="1950" dirty="0"/>
          </a:p>
        </p:txBody>
      </p:sp>
      <p:sp>
        <p:nvSpPr>
          <p:cNvPr id="6" name="Text 3"/>
          <p:cNvSpPr/>
          <p:nvPr/>
        </p:nvSpPr>
        <p:spPr>
          <a:xfrm>
            <a:off x="1026914" y="2991088"/>
            <a:ext cx="3187541" cy="1070848"/>
          </a:xfrm>
          <a:prstGeom prst="rect">
            <a:avLst/>
          </a:prstGeom>
          <a:noFill/>
          <a:ln/>
        </p:spPr>
        <p:txBody>
          <a:bodyPr wrap="square" lIns="0" tIns="0" rIns="0" bIns="0" rtlCol="0" anchor="t"/>
          <a:lstStyle/>
          <a:p>
            <a:pPr algn="l" indent="0" marL="0">
              <a:lnSpc>
                <a:spcPts val="2800"/>
              </a:lnSpc>
              <a:buNone/>
            </a:pPr>
            <a:r>
              <a:rPr lang="en-US" sz="1750" dirty="0">
                <a:solidFill>
                  <a:srgbClr val="E0E4E6"/>
                </a:solidFill>
                <a:latin typeface="Barlow" pitchFamily="34" charset="0"/>
                <a:ea typeface="Barlow" pitchFamily="34" charset="-122"/>
                <a:cs typeface="Barlow" pitchFamily="34" charset="-120"/>
              </a:rPr>
              <a:t>The system helps increase efficiency and productivity through automation.</a:t>
            </a:r>
            <a:endParaRPr lang="en-US" sz="1750" dirty="0"/>
          </a:p>
        </p:txBody>
      </p:sp>
      <p:sp>
        <p:nvSpPr>
          <p:cNvPr id="7" name="Shape 4"/>
          <p:cNvSpPr/>
          <p:nvPr/>
        </p:nvSpPr>
        <p:spPr>
          <a:xfrm>
            <a:off x="4683562" y="2301478"/>
            <a:ext cx="3679507" cy="2006441"/>
          </a:xfrm>
          <a:prstGeom prst="roundRect">
            <a:avLst>
              <a:gd name="adj" fmla="val 16683"/>
            </a:avLst>
          </a:prstGeom>
          <a:solidFill>
            <a:srgbClr val="0A081B"/>
          </a:solidFill>
          <a:ln w="22860">
            <a:solidFill>
              <a:srgbClr val="29DDDA"/>
            </a:solidFill>
            <a:prstDash val="solid"/>
          </a:ln>
        </p:spPr>
      </p:sp>
      <p:sp>
        <p:nvSpPr>
          <p:cNvPr id="8" name="Text 5"/>
          <p:cNvSpPr/>
          <p:nvPr/>
        </p:nvSpPr>
        <p:spPr>
          <a:xfrm>
            <a:off x="4929545" y="2547461"/>
            <a:ext cx="2479358" cy="309801"/>
          </a:xfrm>
          <a:prstGeom prst="rect">
            <a:avLst/>
          </a:prstGeom>
          <a:noFill/>
          <a:ln/>
        </p:spPr>
        <p:txBody>
          <a:bodyPr wrap="none" lIns="0" tIns="0" rIns="0" bIns="0" rtlCol="0" anchor="t"/>
          <a:lstStyle/>
          <a:p>
            <a:pPr algn="l" indent="0" marL="0">
              <a:lnSpc>
                <a:spcPts val="2400"/>
              </a:lnSpc>
              <a:buNone/>
            </a:pPr>
            <a:r>
              <a:rPr lang="en-US" sz="1950" b="1" dirty="0">
                <a:solidFill>
                  <a:srgbClr val="E0E4E6"/>
                </a:solidFill>
                <a:latin typeface="Spline Sans Bold" pitchFamily="34" charset="0"/>
                <a:ea typeface="Spline Sans Bold" pitchFamily="34" charset="-122"/>
                <a:cs typeface="Spline Sans Bold" pitchFamily="34" charset="-120"/>
              </a:rPr>
              <a:t>Data Maintenance</a:t>
            </a:r>
            <a:endParaRPr lang="en-US" sz="1950" dirty="0"/>
          </a:p>
        </p:txBody>
      </p:sp>
      <p:sp>
        <p:nvSpPr>
          <p:cNvPr id="9" name="Text 6"/>
          <p:cNvSpPr/>
          <p:nvPr/>
        </p:nvSpPr>
        <p:spPr>
          <a:xfrm>
            <a:off x="4929545" y="2991088"/>
            <a:ext cx="3187541" cy="713899"/>
          </a:xfrm>
          <a:prstGeom prst="rect">
            <a:avLst/>
          </a:prstGeom>
          <a:noFill/>
          <a:ln/>
        </p:spPr>
        <p:txBody>
          <a:bodyPr wrap="square" lIns="0" tIns="0" rIns="0" bIns="0" rtlCol="0" anchor="t"/>
          <a:lstStyle/>
          <a:p>
            <a:pPr algn="l" indent="0" marL="0">
              <a:lnSpc>
                <a:spcPts val="2800"/>
              </a:lnSpc>
              <a:buNone/>
            </a:pPr>
            <a:r>
              <a:rPr lang="en-US" sz="1750" dirty="0">
                <a:solidFill>
                  <a:srgbClr val="E0E4E6"/>
                </a:solidFill>
                <a:latin typeface="Barlow" pitchFamily="34" charset="0"/>
                <a:ea typeface="Barlow" pitchFamily="34" charset="-122"/>
                <a:cs typeface="Barlow" pitchFamily="34" charset="-120"/>
              </a:rPr>
              <a:t>It helps maintain accurate and organized data.</a:t>
            </a:r>
            <a:endParaRPr lang="en-US" sz="1750" dirty="0"/>
          </a:p>
        </p:txBody>
      </p:sp>
      <p:sp>
        <p:nvSpPr>
          <p:cNvPr id="10" name="Shape 7"/>
          <p:cNvSpPr/>
          <p:nvPr/>
        </p:nvSpPr>
        <p:spPr>
          <a:xfrm>
            <a:off x="780931" y="4531043"/>
            <a:ext cx="7582138" cy="1292543"/>
          </a:xfrm>
          <a:prstGeom prst="roundRect">
            <a:avLst>
              <a:gd name="adj" fmla="val 25897"/>
            </a:avLst>
          </a:prstGeom>
          <a:solidFill>
            <a:srgbClr val="0A081B"/>
          </a:solidFill>
          <a:ln w="22860">
            <a:solidFill>
              <a:srgbClr val="37A7E7"/>
            </a:solidFill>
            <a:prstDash val="solid"/>
          </a:ln>
        </p:spPr>
      </p:sp>
      <p:sp>
        <p:nvSpPr>
          <p:cNvPr id="11" name="Text 8"/>
          <p:cNvSpPr/>
          <p:nvPr/>
        </p:nvSpPr>
        <p:spPr>
          <a:xfrm>
            <a:off x="1026914" y="4777026"/>
            <a:ext cx="2615089" cy="309801"/>
          </a:xfrm>
          <a:prstGeom prst="rect">
            <a:avLst/>
          </a:prstGeom>
          <a:noFill/>
          <a:ln/>
        </p:spPr>
        <p:txBody>
          <a:bodyPr wrap="none" lIns="0" tIns="0" rIns="0" bIns="0" rtlCol="0" anchor="t"/>
          <a:lstStyle/>
          <a:p>
            <a:pPr algn="l" indent="0" marL="0">
              <a:lnSpc>
                <a:spcPts val="2400"/>
              </a:lnSpc>
              <a:buNone/>
            </a:pPr>
            <a:r>
              <a:rPr lang="en-US" sz="1950" b="1" dirty="0">
                <a:solidFill>
                  <a:srgbClr val="E0E4E6"/>
                </a:solidFill>
                <a:latin typeface="Spline Sans Bold" pitchFamily="34" charset="0"/>
                <a:ea typeface="Spline Sans Bold" pitchFamily="34" charset="-122"/>
                <a:cs typeface="Spline Sans Bold" pitchFamily="34" charset="-120"/>
              </a:rPr>
              <a:t>Cost and Time Savings</a:t>
            </a:r>
            <a:endParaRPr lang="en-US" sz="1950" dirty="0"/>
          </a:p>
        </p:txBody>
      </p:sp>
      <p:sp>
        <p:nvSpPr>
          <p:cNvPr id="12" name="Text 9"/>
          <p:cNvSpPr/>
          <p:nvPr/>
        </p:nvSpPr>
        <p:spPr>
          <a:xfrm>
            <a:off x="1026914" y="5220653"/>
            <a:ext cx="7090172" cy="356949"/>
          </a:xfrm>
          <a:prstGeom prst="rect">
            <a:avLst/>
          </a:prstGeom>
          <a:noFill/>
          <a:ln/>
        </p:spPr>
        <p:txBody>
          <a:bodyPr wrap="none" lIns="0" tIns="0" rIns="0" bIns="0" rtlCol="0" anchor="t"/>
          <a:lstStyle/>
          <a:p>
            <a:pPr algn="l" indent="0" marL="0">
              <a:lnSpc>
                <a:spcPts val="2800"/>
              </a:lnSpc>
              <a:buNone/>
            </a:pPr>
            <a:r>
              <a:rPr lang="en-US" sz="1750" dirty="0">
                <a:solidFill>
                  <a:srgbClr val="E0E4E6"/>
                </a:solidFill>
                <a:latin typeface="Barlow" pitchFamily="34" charset="0"/>
                <a:ea typeface="Barlow" pitchFamily="34" charset="-122"/>
                <a:cs typeface="Barlow" pitchFamily="34" charset="-120"/>
              </a:rPr>
              <a:t>The system is cost-effective and saves time.</a:t>
            </a:r>
            <a:endParaRPr lang="en-US" sz="1750" dirty="0"/>
          </a:p>
        </p:txBody>
      </p:sp>
      <p:sp>
        <p:nvSpPr>
          <p:cNvPr id="13" name="Text 10"/>
          <p:cNvSpPr/>
          <p:nvPr/>
        </p:nvSpPr>
        <p:spPr>
          <a:xfrm>
            <a:off x="780931" y="6074569"/>
            <a:ext cx="7582138" cy="1427798"/>
          </a:xfrm>
          <a:prstGeom prst="rect">
            <a:avLst/>
          </a:prstGeom>
          <a:noFill/>
          <a:ln/>
        </p:spPr>
        <p:txBody>
          <a:bodyPr wrap="square" lIns="0" tIns="0" rIns="0" bIns="0" rtlCol="0" anchor="t"/>
          <a:lstStyle/>
          <a:p>
            <a:pPr algn="l" indent="0" marL="0">
              <a:lnSpc>
                <a:spcPts val="2800"/>
              </a:lnSpc>
              <a:buNone/>
            </a:pPr>
            <a:r>
              <a:rPr lang="en-US" sz="1750" dirty="0">
                <a:solidFill>
                  <a:srgbClr val="E0E4E6"/>
                </a:solidFill>
                <a:latin typeface="Barlow" pitchFamily="34" charset="0"/>
                <a:ea typeface="Barlow" pitchFamily="34" charset="-122"/>
                <a:cs typeface="Barlow" pitchFamily="34" charset="-120"/>
              </a:rPr>
              <a:t>Our topic for the problem-solving group project is 'Library Management System'. The concept of storing or recording the details of books embedded within the user's system is known as Library Management System. It details the types of books, the list of books, etc.</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75573" y="1181338"/>
            <a:ext cx="5866924" cy="5866924"/>
          </a:xfrm>
          <a:prstGeom prst="rect">
            <a:avLst/>
          </a:prstGeom>
        </p:spPr>
      </p:pic>
      <p:sp>
        <p:nvSpPr>
          <p:cNvPr id="3" name="Text 0"/>
          <p:cNvSpPr/>
          <p:nvPr/>
        </p:nvSpPr>
        <p:spPr>
          <a:xfrm>
            <a:off x="7593092" y="938332"/>
            <a:ext cx="4924544" cy="615553"/>
          </a:xfrm>
          <a:prstGeom prst="rect">
            <a:avLst/>
          </a:prstGeom>
          <a:noFill/>
          <a:ln/>
        </p:spPr>
        <p:txBody>
          <a:bodyPr wrap="none" lIns="0" tIns="0" rIns="0" bIns="0" rtlCol="0" anchor="t"/>
          <a:lstStyle/>
          <a:p>
            <a:pPr algn="l" indent="0" marL="0">
              <a:lnSpc>
                <a:spcPts val="4800"/>
              </a:lnSpc>
              <a:buNone/>
            </a:pPr>
            <a:r>
              <a:rPr lang="en-US" sz="3850" b="1" dirty="0">
                <a:solidFill>
                  <a:srgbClr val="F0FCFF"/>
                </a:solidFill>
                <a:latin typeface="Spline Sans Bold" pitchFamily="34" charset="0"/>
                <a:ea typeface="Spline Sans Bold" pitchFamily="34" charset="-122"/>
                <a:cs typeface="Spline Sans Bold" pitchFamily="34" charset="-120"/>
              </a:rPr>
              <a:t>Header Files</a:t>
            </a:r>
            <a:endParaRPr lang="en-US" sz="3850" dirty="0"/>
          </a:p>
        </p:txBody>
      </p:sp>
      <p:sp>
        <p:nvSpPr>
          <p:cNvPr id="4" name="Text 1"/>
          <p:cNvSpPr/>
          <p:nvPr/>
        </p:nvSpPr>
        <p:spPr>
          <a:xfrm>
            <a:off x="7593092" y="1775460"/>
            <a:ext cx="6269355" cy="354449"/>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#include &lt;stdio.h&gt;:</a:t>
            </a:r>
            <a:endParaRPr lang="en-US" sz="1700" dirty="0"/>
          </a:p>
        </p:txBody>
      </p:sp>
      <p:sp>
        <p:nvSpPr>
          <p:cNvPr id="5" name="Text 2"/>
          <p:cNvSpPr/>
          <p:nvPr/>
        </p:nvSpPr>
        <p:spPr>
          <a:xfrm>
            <a:off x="7593092" y="2207419"/>
            <a:ext cx="6269355" cy="708898"/>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Standard I/O functions like </a:t>
            </a:r>
            <a:pPr algn="l" indent="0" marL="0">
              <a:lnSpc>
                <a:spcPts val="2750"/>
              </a:lnSpc>
              <a:buNone/>
            </a:pPr>
            <a:r>
              <a:rPr lang="en-US" sz="1700" dirty="0">
                <a:solidFill>
                  <a:srgbClr val="E0E4E6"/>
                </a:solidFill>
                <a:highlight>
                  <a:srgbClr val="004D36"/>
                </a:highlight>
                <a:latin typeface="Consolas" pitchFamily="34" charset="0"/>
                <a:ea typeface="Consolas" pitchFamily="34" charset="-122"/>
                <a:cs typeface="Consolas" pitchFamily="34" charset="-120"/>
              </a:rPr>
              <a:t>printf()</a:t>
            </a:r>
            <a:pPr algn="l" indent="0" marL="0">
              <a:lnSpc>
                <a:spcPts val="2750"/>
              </a:lnSpc>
              <a:buNone/>
            </a:pPr>
            <a:r>
              <a:rPr lang="en-US" sz="1700" dirty="0">
                <a:solidFill>
                  <a:srgbClr val="E0E4E6"/>
                </a:solidFill>
                <a:latin typeface="Barlow" pitchFamily="34" charset="0"/>
                <a:ea typeface="Barlow" pitchFamily="34" charset="-122"/>
                <a:cs typeface="Barlow" pitchFamily="34" charset="-120"/>
              </a:rPr>
              <a:t> and </a:t>
            </a:r>
            <a:pPr algn="l" indent="0" marL="0">
              <a:lnSpc>
                <a:spcPts val="2750"/>
              </a:lnSpc>
              <a:buNone/>
            </a:pPr>
            <a:r>
              <a:rPr lang="en-US" sz="1700" dirty="0">
                <a:solidFill>
                  <a:srgbClr val="E0E4E6"/>
                </a:solidFill>
                <a:highlight>
                  <a:srgbClr val="004D36"/>
                </a:highlight>
                <a:latin typeface="Consolas" pitchFamily="34" charset="0"/>
                <a:ea typeface="Consolas" pitchFamily="34" charset="-122"/>
                <a:cs typeface="Consolas" pitchFamily="34" charset="-120"/>
              </a:rPr>
              <a:t>scanf()</a:t>
            </a:r>
            <a:pPr algn="l" indent="0" marL="0">
              <a:lnSpc>
                <a:spcPts val="2750"/>
              </a:lnSpc>
              <a:buNone/>
            </a:pPr>
            <a:r>
              <a:rPr lang="en-US" sz="1700" dirty="0">
                <a:solidFill>
                  <a:srgbClr val="E0E4E6"/>
                </a:solidFill>
                <a:latin typeface="Barlow" pitchFamily="34" charset="0"/>
                <a:ea typeface="Barlow" pitchFamily="34" charset="-122"/>
                <a:cs typeface="Barlow" pitchFamily="34" charset="-120"/>
              </a:rPr>
              <a:t> for user interaction.</a:t>
            </a:r>
            <a:endParaRPr lang="en-US" sz="1700" dirty="0"/>
          </a:p>
        </p:txBody>
      </p:sp>
      <p:sp>
        <p:nvSpPr>
          <p:cNvPr id="6" name="Text 3"/>
          <p:cNvSpPr/>
          <p:nvPr/>
        </p:nvSpPr>
        <p:spPr>
          <a:xfrm>
            <a:off x="7593092" y="2993827"/>
            <a:ext cx="6269355" cy="354449"/>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#include &lt;stdlib.h&gt;:</a:t>
            </a:r>
            <a:endParaRPr lang="en-US" sz="1700" dirty="0"/>
          </a:p>
        </p:txBody>
      </p:sp>
      <p:sp>
        <p:nvSpPr>
          <p:cNvPr id="7" name="Text 4"/>
          <p:cNvSpPr/>
          <p:nvPr/>
        </p:nvSpPr>
        <p:spPr>
          <a:xfrm>
            <a:off x="7593092" y="3425785"/>
            <a:ext cx="6269355" cy="354449"/>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Utility functions like </a:t>
            </a:r>
            <a:pPr algn="l" indent="0" marL="0">
              <a:lnSpc>
                <a:spcPts val="2750"/>
              </a:lnSpc>
              <a:buNone/>
            </a:pPr>
            <a:r>
              <a:rPr lang="en-US" sz="1700" dirty="0">
                <a:solidFill>
                  <a:srgbClr val="E0E4E6"/>
                </a:solidFill>
                <a:highlight>
                  <a:srgbClr val="004D36"/>
                </a:highlight>
                <a:latin typeface="Consolas" pitchFamily="34" charset="0"/>
                <a:ea typeface="Consolas" pitchFamily="34" charset="-122"/>
                <a:cs typeface="Consolas" pitchFamily="34" charset="-120"/>
              </a:rPr>
              <a:t>exit()</a:t>
            </a:r>
            <a:pPr algn="l" indent="0" marL="0">
              <a:lnSpc>
                <a:spcPts val="2750"/>
              </a:lnSpc>
              <a:buNone/>
            </a:pPr>
            <a:r>
              <a:rPr lang="en-US" sz="1700" dirty="0">
                <a:solidFill>
                  <a:srgbClr val="E0E4E6"/>
                </a:solidFill>
                <a:latin typeface="Barlow" pitchFamily="34" charset="0"/>
                <a:ea typeface="Barlow" pitchFamily="34" charset="-122"/>
                <a:cs typeface="Barlow" pitchFamily="34" charset="-120"/>
              </a:rPr>
              <a:t> to terminate the program if needed.</a:t>
            </a:r>
            <a:endParaRPr lang="en-US" sz="1700" dirty="0"/>
          </a:p>
        </p:txBody>
      </p:sp>
      <p:sp>
        <p:nvSpPr>
          <p:cNvPr id="8" name="Text 5"/>
          <p:cNvSpPr/>
          <p:nvPr/>
        </p:nvSpPr>
        <p:spPr>
          <a:xfrm>
            <a:off x="7593092" y="3857744"/>
            <a:ext cx="6269355" cy="354449"/>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#include &lt;string.h&gt;:</a:t>
            </a:r>
            <a:endParaRPr lang="en-US" sz="1700" dirty="0"/>
          </a:p>
        </p:txBody>
      </p:sp>
      <p:sp>
        <p:nvSpPr>
          <p:cNvPr id="9" name="Text 6"/>
          <p:cNvSpPr/>
          <p:nvPr/>
        </p:nvSpPr>
        <p:spPr>
          <a:xfrm>
            <a:off x="7593092" y="4289703"/>
            <a:ext cx="6269355" cy="354449"/>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String manipulation functions used:</a:t>
            </a:r>
            <a:endParaRPr lang="en-US" sz="1700" dirty="0"/>
          </a:p>
        </p:txBody>
      </p:sp>
      <p:sp>
        <p:nvSpPr>
          <p:cNvPr id="10" name="Text 7"/>
          <p:cNvSpPr/>
          <p:nvPr/>
        </p:nvSpPr>
        <p:spPr>
          <a:xfrm>
            <a:off x="7593092" y="4721662"/>
            <a:ext cx="6269355" cy="708898"/>
          </a:xfrm>
          <a:prstGeom prst="rect">
            <a:avLst/>
          </a:prstGeom>
          <a:noFill/>
          <a:ln/>
        </p:spPr>
        <p:txBody>
          <a:bodyPr wrap="square" lIns="0" tIns="0" rIns="0" bIns="0" rtlCol="0" anchor="t"/>
          <a:lstStyle/>
          <a:p>
            <a:pPr algn="l" lvl="1" marL="685800" indent="-342900">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fgets():</a:t>
            </a:r>
            <a:pPr algn="l" lvl="1" indent="0" marL="0">
              <a:lnSpc>
                <a:spcPts val="2750"/>
              </a:lnSpc>
              <a:buNone/>
            </a:pPr>
            <a:r>
              <a:rPr lang="en-US" sz="1700" dirty="0">
                <a:solidFill>
                  <a:srgbClr val="E0E4E6"/>
                </a:solidFill>
                <a:latin typeface="Barlow" pitchFamily="34" charset="0"/>
                <a:ea typeface="Barlow" pitchFamily="34" charset="-122"/>
                <a:cs typeface="Barlow" pitchFamily="34" charset="-120"/>
              </a:rPr>
              <a:t> For safe input of strings with spaces (like book titles or author names).</a:t>
            </a:r>
            <a:endParaRPr lang="en-US" sz="1700" dirty="0"/>
          </a:p>
        </p:txBody>
      </p:sp>
      <p:sp>
        <p:nvSpPr>
          <p:cNvPr id="11" name="Text 8"/>
          <p:cNvSpPr/>
          <p:nvPr/>
        </p:nvSpPr>
        <p:spPr>
          <a:xfrm>
            <a:off x="7593092" y="5508069"/>
            <a:ext cx="6269355" cy="708898"/>
          </a:xfrm>
          <a:prstGeom prst="rect">
            <a:avLst/>
          </a:prstGeom>
          <a:noFill/>
          <a:ln/>
        </p:spPr>
        <p:txBody>
          <a:bodyPr wrap="square" lIns="0" tIns="0" rIns="0" bIns="0" rtlCol="0" anchor="t"/>
          <a:lstStyle/>
          <a:p>
            <a:pPr algn="l" lvl="1" marL="685800" indent="-342900">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strcspn():</a:t>
            </a:r>
            <a:pPr algn="l" lvl="1" indent="0" marL="0">
              <a:lnSpc>
                <a:spcPts val="2750"/>
              </a:lnSpc>
              <a:buNone/>
            </a:pPr>
            <a:r>
              <a:rPr lang="en-US" sz="1700" dirty="0">
                <a:solidFill>
                  <a:srgbClr val="E0E4E6"/>
                </a:solidFill>
                <a:latin typeface="Barlow" pitchFamily="34" charset="0"/>
                <a:ea typeface="Barlow" pitchFamily="34" charset="-122"/>
                <a:cs typeface="Barlow" pitchFamily="34" charset="-120"/>
              </a:rPr>
              <a:t> To remove trailing newline characters from string inputs.</a:t>
            </a:r>
            <a:endParaRPr lang="en-US" sz="1700" dirty="0"/>
          </a:p>
        </p:txBody>
      </p:sp>
      <p:sp>
        <p:nvSpPr>
          <p:cNvPr id="12" name="Text 9"/>
          <p:cNvSpPr/>
          <p:nvPr/>
        </p:nvSpPr>
        <p:spPr>
          <a:xfrm>
            <a:off x="7593092" y="6294477"/>
            <a:ext cx="6269355" cy="354449"/>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E0E4E6"/>
                </a:solidFill>
                <a:latin typeface="Barlow" pitchFamily="34" charset="0"/>
                <a:ea typeface="Barlow" pitchFamily="34" charset="-122"/>
                <a:cs typeface="Barlow" pitchFamily="34" charset="-120"/>
              </a:rPr>
              <a:t>Why these headers are essential:</a:t>
            </a:r>
            <a:endParaRPr lang="en-US" sz="1700" dirty="0"/>
          </a:p>
        </p:txBody>
      </p:sp>
      <p:sp>
        <p:nvSpPr>
          <p:cNvPr id="13" name="Text 10"/>
          <p:cNvSpPr/>
          <p:nvPr/>
        </p:nvSpPr>
        <p:spPr>
          <a:xfrm>
            <a:off x="7593092" y="6726436"/>
            <a:ext cx="6269355" cy="708898"/>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E0E4E6"/>
                </a:solidFill>
                <a:latin typeface="Barlow" pitchFamily="34" charset="0"/>
                <a:ea typeface="Barlow" pitchFamily="34" charset="-122"/>
                <a:cs typeface="Barlow" pitchFamily="34" charset="-120"/>
              </a:rPr>
              <a:t>They provide the necessary built-in functions that simplify tasks like input/output handling and string operations.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31959" y="462796"/>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Important Functions</a:t>
            </a:r>
            <a:endParaRPr lang="en-US" sz="2150" dirty="0"/>
          </a:p>
        </p:txBody>
      </p:sp>
      <p:sp>
        <p:nvSpPr>
          <p:cNvPr id="3" name="Text 1"/>
          <p:cNvSpPr/>
          <p:nvPr/>
        </p:nvSpPr>
        <p:spPr>
          <a:xfrm>
            <a:off x="431959" y="929045"/>
            <a:ext cx="6732746" cy="197525"/>
          </a:xfrm>
          <a:prstGeom prst="rect">
            <a:avLst/>
          </a:prstGeom>
          <a:noFill/>
          <a:ln/>
        </p:spPr>
        <p:txBody>
          <a:bodyPr wrap="none" lIns="0" tIns="0" rIns="0" bIns="0" rtlCol="0" anchor="t"/>
          <a:lstStyle/>
          <a:p>
            <a:pPr algn="l" marL="342900" indent="-342900">
              <a:lnSpc>
                <a:spcPts val="1550"/>
              </a:lnSpc>
              <a:buSzPct val="100000"/>
              <a:buFont typeface="+mj-lt"/>
              <a:buAutoNum type="arabicPeriod" startAt="1"/>
            </a:pPr>
            <a:r>
              <a:rPr lang="en-US" sz="950" b="1" dirty="0">
                <a:solidFill>
                  <a:srgbClr val="E0E4E6"/>
                </a:solidFill>
                <a:latin typeface="Barlow" pitchFamily="34" charset="0"/>
                <a:ea typeface="Barlow" pitchFamily="34" charset="-122"/>
                <a:cs typeface="Barlow" pitchFamily="34" charset="-120"/>
              </a:rPr>
              <a:t>addBook():</a:t>
            </a:r>
            <a:endParaRPr lang="en-US" sz="950" dirty="0"/>
          </a:p>
        </p:txBody>
      </p:sp>
      <p:sp>
        <p:nvSpPr>
          <p:cNvPr id="4" name="Text 2"/>
          <p:cNvSpPr/>
          <p:nvPr/>
        </p:nvSpPr>
        <p:spPr>
          <a:xfrm>
            <a:off x="431959" y="1169670"/>
            <a:ext cx="6732746" cy="19752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Purpose: Adds a new book to the library.</a:t>
            </a:r>
            <a:endParaRPr lang="en-US" sz="950" dirty="0"/>
          </a:p>
        </p:txBody>
      </p:sp>
      <p:sp>
        <p:nvSpPr>
          <p:cNvPr id="5" name="Text 3"/>
          <p:cNvSpPr/>
          <p:nvPr/>
        </p:nvSpPr>
        <p:spPr>
          <a:xfrm>
            <a:off x="431959" y="1410295"/>
            <a:ext cx="6732746" cy="19752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Inputs: Book ID, Title, Author, Quantity.</a:t>
            </a:r>
            <a:endParaRPr lang="en-US" sz="950" dirty="0"/>
          </a:p>
        </p:txBody>
      </p:sp>
      <p:sp>
        <p:nvSpPr>
          <p:cNvPr id="6" name="Text 4"/>
          <p:cNvSpPr/>
          <p:nvPr/>
        </p:nvSpPr>
        <p:spPr>
          <a:xfrm>
            <a:off x="431959" y="1650921"/>
            <a:ext cx="6732746" cy="19752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Process:</a:t>
            </a:r>
            <a:endParaRPr lang="en-US" sz="950" dirty="0"/>
          </a:p>
        </p:txBody>
      </p:sp>
      <p:sp>
        <p:nvSpPr>
          <p:cNvPr id="7" name="Text 5"/>
          <p:cNvSpPr/>
          <p:nvPr/>
        </p:nvSpPr>
        <p:spPr>
          <a:xfrm>
            <a:off x="431959" y="1891546"/>
            <a:ext cx="6732746" cy="205145"/>
          </a:xfrm>
          <a:prstGeom prst="rect">
            <a:avLst/>
          </a:prstGeom>
          <a:noFill/>
          <a:ln/>
        </p:spPr>
        <p:txBody>
          <a:bodyPr wrap="none" lIns="0" tIns="0" rIns="0" bIns="0" rtlCol="0" anchor="t"/>
          <a:lstStyle/>
          <a:p>
            <a:pPr algn="l" lvl="2" marL="10287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Takes inputs using </a:t>
            </a:r>
            <a:pPr algn="l" lvl="2" indent="0" marL="0">
              <a:lnSpc>
                <a:spcPts val="1550"/>
              </a:lnSpc>
              <a:buNone/>
            </a:pPr>
            <a:r>
              <a:rPr lang="en-US" sz="950" dirty="0">
                <a:solidFill>
                  <a:srgbClr val="E0E4E6"/>
                </a:solidFill>
                <a:highlight>
                  <a:srgbClr val="004D36"/>
                </a:highlight>
                <a:latin typeface="Consolas" pitchFamily="34" charset="0"/>
                <a:ea typeface="Consolas" pitchFamily="34" charset="-122"/>
                <a:cs typeface="Consolas" pitchFamily="34" charset="-120"/>
              </a:rPr>
              <a:t>scanf()</a:t>
            </a:r>
            <a:pPr algn="l" lvl="2" indent="0" marL="0">
              <a:lnSpc>
                <a:spcPts val="1550"/>
              </a:lnSpc>
              <a:buNone/>
            </a:pPr>
            <a:r>
              <a:rPr lang="en-US" sz="950" dirty="0">
                <a:solidFill>
                  <a:srgbClr val="E0E4E6"/>
                </a:solidFill>
                <a:latin typeface="Barlow" pitchFamily="34" charset="0"/>
                <a:ea typeface="Barlow" pitchFamily="34" charset="-122"/>
                <a:cs typeface="Barlow" pitchFamily="34" charset="-120"/>
              </a:rPr>
              <a:t> and </a:t>
            </a:r>
            <a:pPr algn="l" lvl="2" indent="0" marL="0">
              <a:lnSpc>
                <a:spcPts val="1550"/>
              </a:lnSpc>
              <a:buNone/>
            </a:pPr>
            <a:r>
              <a:rPr lang="en-US" sz="950" dirty="0">
                <a:solidFill>
                  <a:srgbClr val="E0E4E6"/>
                </a:solidFill>
                <a:highlight>
                  <a:srgbClr val="004D36"/>
                </a:highlight>
                <a:latin typeface="Consolas" pitchFamily="34" charset="0"/>
                <a:ea typeface="Consolas" pitchFamily="34" charset="-122"/>
                <a:cs typeface="Consolas" pitchFamily="34" charset="-120"/>
              </a:rPr>
              <a:t>fgets()</a:t>
            </a:r>
            <a:pPr algn="l" lvl="2" indent="0" marL="0">
              <a:lnSpc>
                <a:spcPts val="1550"/>
              </a:lnSpc>
              <a:buNone/>
            </a:pPr>
            <a:r>
              <a:rPr lang="en-US" sz="950" dirty="0">
                <a:solidFill>
                  <a:srgbClr val="E0E4E6"/>
                </a:solidFill>
                <a:latin typeface="Barlow" pitchFamily="34" charset="0"/>
                <a:ea typeface="Barlow" pitchFamily="34" charset="-122"/>
                <a:cs typeface="Barlow" pitchFamily="34" charset="-120"/>
              </a:rPr>
              <a:t>.</a:t>
            </a:r>
            <a:endParaRPr lang="en-US" sz="950" dirty="0"/>
          </a:p>
        </p:txBody>
      </p:sp>
      <p:sp>
        <p:nvSpPr>
          <p:cNvPr id="8" name="Text 6"/>
          <p:cNvSpPr/>
          <p:nvPr/>
        </p:nvSpPr>
        <p:spPr>
          <a:xfrm>
            <a:off x="431959" y="2139791"/>
            <a:ext cx="6732746" cy="197525"/>
          </a:xfrm>
          <a:prstGeom prst="rect">
            <a:avLst/>
          </a:prstGeom>
          <a:noFill/>
          <a:ln/>
        </p:spPr>
        <p:txBody>
          <a:bodyPr wrap="none" lIns="0" tIns="0" rIns="0" bIns="0" rtlCol="0" anchor="t"/>
          <a:lstStyle/>
          <a:p>
            <a:pPr algn="l" lvl="2" marL="10287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Validates to ensure no trailing newline in the title or author.</a:t>
            </a:r>
            <a:endParaRPr lang="en-US" sz="950" dirty="0"/>
          </a:p>
        </p:txBody>
      </p:sp>
      <p:sp>
        <p:nvSpPr>
          <p:cNvPr id="9" name="Text 7"/>
          <p:cNvSpPr/>
          <p:nvPr/>
        </p:nvSpPr>
        <p:spPr>
          <a:xfrm>
            <a:off x="431959" y="2380417"/>
            <a:ext cx="6732746" cy="19752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Updates the book count to keep track of inventory.</a:t>
            </a:r>
            <a:endParaRPr lang="en-US" sz="950" dirty="0"/>
          </a:p>
        </p:txBody>
      </p:sp>
      <p:sp>
        <p:nvSpPr>
          <p:cNvPr id="10" name="Text 8"/>
          <p:cNvSpPr/>
          <p:nvPr/>
        </p:nvSpPr>
        <p:spPr>
          <a:xfrm>
            <a:off x="431959" y="2621042"/>
            <a:ext cx="6732746" cy="197525"/>
          </a:xfrm>
          <a:prstGeom prst="rect">
            <a:avLst/>
          </a:prstGeom>
          <a:noFill/>
          <a:ln/>
        </p:spPr>
        <p:txBody>
          <a:bodyPr wrap="none" lIns="0" tIns="0" rIns="0" bIns="0" rtlCol="0" anchor="t"/>
          <a:lstStyle/>
          <a:p>
            <a:pPr algn="l" marL="342900" indent="-342900">
              <a:lnSpc>
                <a:spcPts val="1550"/>
              </a:lnSpc>
              <a:buSzPct val="100000"/>
              <a:buFont typeface="+mj-lt"/>
              <a:buAutoNum type="arabicPeriod" startAt="2"/>
            </a:pPr>
            <a:r>
              <a:rPr lang="en-US" sz="950" b="1" dirty="0">
                <a:solidFill>
                  <a:srgbClr val="E0E4E6"/>
                </a:solidFill>
                <a:latin typeface="Barlow" pitchFamily="34" charset="0"/>
                <a:ea typeface="Barlow" pitchFamily="34" charset="-122"/>
                <a:cs typeface="Barlow" pitchFamily="34" charset="-120"/>
              </a:rPr>
              <a:t>displayBooks():</a:t>
            </a:r>
            <a:endParaRPr lang="en-US" sz="950" dirty="0"/>
          </a:p>
        </p:txBody>
      </p:sp>
      <p:sp>
        <p:nvSpPr>
          <p:cNvPr id="11" name="Text 9"/>
          <p:cNvSpPr/>
          <p:nvPr/>
        </p:nvSpPr>
        <p:spPr>
          <a:xfrm>
            <a:off x="431959" y="2861667"/>
            <a:ext cx="6732746" cy="19752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Purpose: Displays all available books in the library.</a:t>
            </a:r>
            <a:endParaRPr lang="en-US" sz="950" dirty="0"/>
          </a:p>
        </p:txBody>
      </p:sp>
      <p:sp>
        <p:nvSpPr>
          <p:cNvPr id="12" name="Text 10"/>
          <p:cNvSpPr/>
          <p:nvPr/>
        </p:nvSpPr>
        <p:spPr>
          <a:xfrm>
            <a:off x="431959" y="3102293"/>
            <a:ext cx="6732746" cy="19752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Checks if there are no books in the library.</a:t>
            </a:r>
            <a:endParaRPr lang="en-US" sz="950" dirty="0"/>
          </a:p>
        </p:txBody>
      </p:sp>
      <p:sp>
        <p:nvSpPr>
          <p:cNvPr id="13" name="Text 11"/>
          <p:cNvSpPr/>
          <p:nvPr/>
        </p:nvSpPr>
        <p:spPr>
          <a:xfrm>
            <a:off x="431959" y="3342918"/>
            <a:ext cx="6732746" cy="20514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Loops through the </a:t>
            </a:r>
            <a:pPr algn="l" lvl="1" indent="0" marL="0">
              <a:lnSpc>
                <a:spcPts val="1550"/>
              </a:lnSpc>
              <a:buNone/>
            </a:pPr>
            <a:r>
              <a:rPr lang="en-US" sz="950" dirty="0">
                <a:solidFill>
                  <a:srgbClr val="E0E4E6"/>
                </a:solidFill>
                <a:highlight>
                  <a:srgbClr val="004D36"/>
                </a:highlight>
                <a:latin typeface="Consolas" pitchFamily="34" charset="0"/>
                <a:ea typeface="Consolas" pitchFamily="34" charset="-122"/>
                <a:cs typeface="Consolas" pitchFamily="34" charset="-120"/>
              </a:rPr>
              <a:t>library[]</a:t>
            </a:r>
            <a:pPr algn="l" lvl="1" indent="0" marL="0">
              <a:lnSpc>
                <a:spcPts val="1550"/>
              </a:lnSpc>
              <a:buNone/>
            </a:pPr>
            <a:r>
              <a:rPr lang="en-US" sz="950" dirty="0">
                <a:solidFill>
                  <a:srgbClr val="E0E4E6"/>
                </a:solidFill>
                <a:latin typeface="Barlow" pitchFamily="34" charset="0"/>
                <a:ea typeface="Barlow" pitchFamily="34" charset="-122"/>
                <a:cs typeface="Barlow" pitchFamily="34" charset="-120"/>
              </a:rPr>
              <a:t> array to display book details like ID, title, author, and quantity.</a:t>
            </a:r>
            <a:endParaRPr lang="en-US" sz="950" dirty="0"/>
          </a:p>
        </p:txBody>
      </p:sp>
      <p:sp>
        <p:nvSpPr>
          <p:cNvPr id="14" name="Text 12"/>
          <p:cNvSpPr/>
          <p:nvPr/>
        </p:nvSpPr>
        <p:spPr>
          <a:xfrm>
            <a:off x="431959" y="3591163"/>
            <a:ext cx="6732746" cy="197525"/>
          </a:xfrm>
          <a:prstGeom prst="rect">
            <a:avLst/>
          </a:prstGeom>
          <a:noFill/>
          <a:ln/>
        </p:spPr>
        <p:txBody>
          <a:bodyPr wrap="none" lIns="0" tIns="0" rIns="0" bIns="0" rtlCol="0" anchor="t"/>
          <a:lstStyle/>
          <a:p>
            <a:pPr algn="l" marL="342900" indent="-342900">
              <a:lnSpc>
                <a:spcPts val="1550"/>
              </a:lnSpc>
              <a:buSzPct val="100000"/>
              <a:buFont typeface="+mj-lt"/>
              <a:buAutoNum type="arabicPeriod" startAt="3"/>
            </a:pPr>
            <a:r>
              <a:rPr lang="en-US" sz="950" b="1" dirty="0">
                <a:solidFill>
                  <a:srgbClr val="E0E4E6"/>
                </a:solidFill>
                <a:latin typeface="Barlow" pitchFamily="34" charset="0"/>
                <a:ea typeface="Barlow" pitchFamily="34" charset="-122"/>
                <a:cs typeface="Barlow" pitchFamily="34" charset="-120"/>
              </a:rPr>
              <a:t>addMember():</a:t>
            </a:r>
            <a:endParaRPr lang="en-US" sz="950" dirty="0"/>
          </a:p>
        </p:txBody>
      </p:sp>
      <p:sp>
        <p:nvSpPr>
          <p:cNvPr id="15" name="Text 13"/>
          <p:cNvSpPr/>
          <p:nvPr/>
        </p:nvSpPr>
        <p:spPr>
          <a:xfrm>
            <a:off x="431959" y="3831788"/>
            <a:ext cx="6732746" cy="19752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Purpose: Registers a new member in the library.</a:t>
            </a:r>
            <a:endParaRPr lang="en-US" sz="950" dirty="0"/>
          </a:p>
        </p:txBody>
      </p:sp>
      <p:sp>
        <p:nvSpPr>
          <p:cNvPr id="16" name="Text 14"/>
          <p:cNvSpPr/>
          <p:nvPr/>
        </p:nvSpPr>
        <p:spPr>
          <a:xfrm>
            <a:off x="431959" y="4072414"/>
            <a:ext cx="6732746" cy="19752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Inputs: Member ID and Name.</a:t>
            </a:r>
            <a:endParaRPr lang="en-US" sz="950" dirty="0"/>
          </a:p>
        </p:txBody>
      </p:sp>
      <p:sp>
        <p:nvSpPr>
          <p:cNvPr id="17" name="Text 15"/>
          <p:cNvSpPr/>
          <p:nvPr/>
        </p:nvSpPr>
        <p:spPr>
          <a:xfrm>
            <a:off x="431959" y="4313039"/>
            <a:ext cx="6732746" cy="20514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Initializes </a:t>
            </a:r>
            <a:pPr algn="l" lvl="1" indent="0" marL="0">
              <a:lnSpc>
                <a:spcPts val="1550"/>
              </a:lnSpc>
              <a:buNone/>
            </a:pPr>
            <a:r>
              <a:rPr lang="en-US" sz="950" dirty="0">
                <a:solidFill>
                  <a:srgbClr val="E0E4E6"/>
                </a:solidFill>
                <a:highlight>
                  <a:srgbClr val="004D36"/>
                </a:highlight>
                <a:latin typeface="Consolas" pitchFamily="34" charset="0"/>
                <a:ea typeface="Consolas" pitchFamily="34" charset="-122"/>
                <a:cs typeface="Consolas" pitchFamily="34" charset="-120"/>
              </a:rPr>
              <a:t>booksIssued</a:t>
            </a:r>
            <a:pPr algn="l" lvl="1" indent="0" marL="0">
              <a:lnSpc>
                <a:spcPts val="1550"/>
              </a:lnSpc>
              <a:buNone/>
            </a:pPr>
            <a:r>
              <a:rPr lang="en-US" sz="950" dirty="0">
                <a:solidFill>
                  <a:srgbClr val="E0E4E6"/>
                </a:solidFill>
                <a:latin typeface="Barlow" pitchFamily="34" charset="0"/>
                <a:ea typeface="Barlow" pitchFamily="34" charset="-122"/>
                <a:cs typeface="Barlow" pitchFamily="34" charset="-120"/>
              </a:rPr>
              <a:t> to 0 for every new member.</a:t>
            </a:r>
            <a:endParaRPr lang="en-US" sz="950" dirty="0"/>
          </a:p>
        </p:txBody>
      </p:sp>
      <p:sp>
        <p:nvSpPr>
          <p:cNvPr id="18" name="Text 16"/>
          <p:cNvSpPr/>
          <p:nvPr/>
        </p:nvSpPr>
        <p:spPr>
          <a:xfrm>
            <a:off x="431959" y="4561284"/>
            <a:ext cx="6732746" cy="19752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Ensures the member count is updated.</a:t>
            </a:r>
            <a:endParaRPr lang="en-US" sz="950" dirty="0"/>
          </a:p>
        </p:txBody>
      </p:sp>
      <p:sp>
        <p:nvSpPr>
          <p:cNvPr id="19" name="Text 17"/>
          <p:cNvSpPr/>
          <p:nvPr/>
        </p:nvSpPr>
        <p:spPr>
          <a:xfrm>
            <a:off x="431959" y="4801910"/>
            <a:ext cx="6732746" cy="197525"/>
          </a:xfrm>
          <a:prstGeom prst="rect">
            <a:avLst/>
          </a:prstGeom>
          <a:noFill/>
          <a:ln/>
        </p:spPr>
        <p:txBody>
          <a:bodyPr wrap="none" lIns="0" tIns="0" rIns="0" bIns="0" rtlCol="0" anchor="t"/>
          <a:lstStyle/>
          <a:p>
            <a:pPr algn="l" marL="342900" indent="-342900">
              <a:lnSpc>
                <a:spcPts val="1550"/>
              </a:lnSpc>
              <a:buSzPct val="100000"/>
              <a:buFont typeface="+mj-lt"/>
              <a:buAutoNum type="arabicPeriod" startAt="4"/>
            </a:pPr>
            <a:r>
              <a:rPr lang="en-US" sz="950" b="1" dirty="0">
                <a:solidFill>
                  <a:srgbClr val="E0E4E6"/>
                </a:solidFill>
                <a:latin typeface="Barlow" pitchFamily="34" charset="0"/>
                <a:ea typeface="Barlow" pitchFamily="34" charset="-122"/>
                <a:cs typeface="Barlow" pitchFamily="34" charset="-120"/>
              </a:rPr>
              <a:t>issueBook():</a:t>
            </a:r>
            <a:endParaRPr lang="en-US" sz="950" dirty="0"/>
          </a:p>
        </p:txBody>
      </p:sp>
      <p:sp>
        <p:nvSpPr>
          <p:cNvPr id="20" name="Text 18"/>
          <p:cNvSpPr/>
          <p:nvPr/>
        </p:nvSpPr>
        <p:spPr>
          <a:xfrm>
            <a:off x="431959" y="5042535"/>
            <a:ext cx="6732746" cy="19752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Purpose: Issues a book to a member.</a:t>
            </a:r>
            <a:endParaRPr lang="en-US" sz="950" dirty="0"/>
          </a:p>
        </p:txBody>
      </p:sp>
      <p:sp>
        <p:nvSpPr>
          <p:cNvPr id="21" name="Text 19"/>
          <p:cNvSpPr/>
          <p:nvPr/>
        </p:nvSpPr>
        <p:spPr>
          <a:xfrm>
            <a:off x="431959" y="5283160"/>
            <a:ext cx="6732746" cy="19752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Inputs: Member ID and Book ID.</a:t>
            </a:r>
            <a:endParaRPr lang="en-US" sz="950" dirty="0"/>
          </a:p>
        </p:txBody>
      </p:sp>
      <p:sp>
        <p:nvSpPr>
          <p:cNvPr id="22" name="Text 20"/>
          <p:cNvSpPr/>
          <p:nvPr/>
        </p:nvSpPr>
        <p:spPr>
          <a:xfrm>
            <a:off x="431959" y="5523786"/>
            <a:ext cx="6732746" cy="19752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Validates whether:</a:t>
            </a:r>
            <a:endParaRPr lang="en-US" sz="950" dirty="0"/>
          </a:p>
        </p:txBody>
      </p:sp>
      <p:sp>
        <p:nvSpPr>
          <p:cNvPr id="23" name="Text 21"/>
          <p:cNvSpPr/>
          <p:nvPr/>
        </p:nvSpPr>
        <p:spPr>
          <a:xfrm>
            <a:off x="431959" y="5764411"/>
            <a:ext cx="6732746" cy="197525"/>
          </a:xfrm>
          <a:prstGeom prst="rect">
            <a:avLst/>
          </a:prstGeom>
          <a:noFill/>
          <a:ln/>
        </p:spPr>
        <p:txBody>
          <a:bodyPr wrap="none" lIns="0" tIns="0" rIns="0" bIns="0" rtlCol="0" anchor="t"/>
          <a:lstStyle/>
          <a:p>
            <a:pPr algn="l" lvl="2" marL="10287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The book exists and is available (quantity &gt; 0).</a:t>
            </a:r>
            <a:endParaRPr lang="en-US" sz="950" dirty="0"/>
          </a:p>
        </p:txBody>
      </p:sp>
      <p:sp>
        <p:nvSpPr>
          <p:cNvPr id="24" name="Text 22"/>
          <p:cNvSpPr/>
          <p:nvPr/>
        </p:nvSpPr>
        <p:spPr>
          <a:xfrm>
            <a:off x="431959" y="6005036"/>
            <a:ext cx="6732746" cy="197525"/>
          </a:xfrm>
          <a:prstGeom prst="rect">
            <a:avLst/>
          </a:prstGeom>
          <a:noFill/>
          <a:ln/>
        </p:spPr>
        <p:txBody>
          <a:bodyPr wrap="none" lIns="0" tIns="0" rIns="0" bIns="0" rtlCol="0" anchor="t"/>
          <a:lstStyle/>
          <a:p>
            <a:pPr algn="l" lvl="2" marL="10287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The member exists in the system.</a:t>
            </a:r>
            <a:endParaRPr lang="en-US" sz="950" dirty="0"/>
          </a:p>
        </p:txBody>
      </p:sp>
      <p:sp>
        <p:nvSpPr>
          <p:cNvPr id="25" name="Text 23"/>
          <p:cNvSpPr/>
          <p:nvPr/>
        </p:nvSpPr>
        <p:spPr>
          <a:xfrm>
            <a:off x="431959" y="6245662"/>
            <a:ext cx="6732746" cy="19752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Updates the quantity of the book and the books issued by the member.</a:t>
            </a:r>
            <a:endParaRPr lang="en-US" sz="950" dirty="0"/>
          </a:p>
        </p:txBody>
      </p:sp>
      <p:sp>
        <p:nvSpPr>
          <p:cNvPr id="26" name="Text 24"/>
          <p:cNvSpPr/>
          <p:nvPr/>
        </p:nvSpPr>
        <p:spPr>
          <a:xfrm>
            <a:off x="431959" y="6486287"/>
            <a:ext cx="6732746" cy="197525"/>
          </a:xfrm>
          <a:prstGeom prst="rect">
            <a:avLst/>
          </a:prstGeom>
          <a:noFill/>
          <a:ln/>
        </p:spPr>
        <p:txBody>
          <a:bodyPr wrap="none" lIns="0" tIns="0" rIns="0" bIns="0" rtlCol="0" anchor="t"/>
          <a:lstStyle/>
          <a:p>
            <a:pPr algn="l" marL="342900" indent="-342900">
              <a:lnSpc>
                <a:spcPts val="1550"/>
              </a:lnSpc>
              <a:buSzPct val="100000"/>
              <a:buFont typeface="+mj-lt"/>
              <a:buAutoNum type="arabicPeriod" startAt="5"/>
            </a:pPr>
            <a:r>
              <a:rPr lang="en-US" sz="950" b="1" dirty="0">
                <a:solidFill>
                  <a:srgbClr val="E0E4E6"/>
                </a:solidFill>
                <a:latin typeface="Barlow" pitchFamily="34" charset="0"/>
                <a:ea typeface="Barlow" pitchFamily="34" charset="-122"/>
                <a:cs typeface="Barlow" pitchFamily="34" charset="-120"/>
              </a:rPr>
              <a:t>main():</a:t>
            </a:r>
            <a:endParaRPr lang="en-US" sz="950" dirty="0"/>
          </a:p>
        </p:txBody>
      </p:sp>
      <p:sp>
        <p:nvSpPr>
          <p:cNvPr id="27" name="Text 25"/>
          <p:cNvSpPr/>
          <p:nvPr/>
        </p:nvSpPr>
        <p:spPr>
          <a:xfrm>
            <a:off x="431959" y="6726912"/>
            <a:ext cx="6732746" cy="19752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The central control of the program.</a:t>
            </a:r>
            <a:endParaRPr lang="en-US" sz="950" dirty="0"/>
          </a:p>
        </p:txBody>
      </p:sp>
      <p:sp>
        <p:nvSpPr>
          <p:cNvPr id="28" name="Text 26"/>
          <p:cNvSpPr/>
          <p:nvPr/>
        </p:nvSpPr>
        <p:spPr>
          <a:xfrm>
            <a:off x="431959" y="6967538"/>
            <a:ext cx="6732746" cy="19752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Provides a menu-driven interface for:</a:t>
            </a:r>
            <a:endParaRPr lang="en-US" sz="950" dirty="0"/>
          </a:p>
        </p:txBody>
      </p:sp>
      <p:sp>
        <p:nvSpPr>
          <p:cNvPr id="29" name="Text 27"/>
          <p:cNvSpPr/>
          <p:nvPr/>
        </p:nvSpPr>
        <p:spPr>
          <a:xfrm>
            <a:off x="431959" y="7208163"/>
            <a:ext cx="6732746" cy="197525"/>
          </a:xfrm>
          <a:prstGeom prst="rect">
            <a:avLst/>
          </a:prstGeom>
          <a:noFill/>
          <a:ln/>
        </p:spPr>
        <p:txBody>
          <a:bodyPr wrap="none" lIns="0" tIns="0" rIns="0" bIns="0" rtlCol="0" anchor="t"/>
          <a:lstStyle/>
          <a:p>
            <a:pPr algn="l" lvl="2" marL="10287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Adding books</a:t>
            </a:r>
            <a:endParaRPr lang="en-US" sz="950" dirty="0"/>
          </a:p>
        </p:txBody>
      </p:sp>
      <p:sp>
        <p:nvSpPr>
          <p:cNvPr id="30" name="Text 28"/>
          <p:cNvSpPr/>
          <p:nvPr/>
        </p:nvSpPr>
        <p:spPr>
          <a:xfrm>
            <a:off x="431959" y="7448788"/>
            <a:ext cx="6732746" cy="197525"/>
          </a:xfrm>
          <a:prstGeom prst="rect">
            <a:avLst/>
          </a:prstGeom>
          <a:noFill/>
          <a:ln/>
        </p:spPr>
        <p:txBody>
          <a:bodyPr wrap="none" lIns="0" tIns="0" rIns="0" bIns="0" rtlCol="0" anchor="t"/>
          <a:lstStyle/>
          <a:p>
            <a:pPr algn="l" lvl="2" marL="10287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Displaying books</a:t>
            </a:r>
            <a:endParaRPr lang="en-US" sz="950" dirty="0"/>
          </a:p>
        </p:txBody>
      </p:sp>
      <p:sp>
        <p:nvSpPr>
          <p:cNvPr id="31" name="Text 29"/>
          <p:cNvSpPr/>
          <p:nvPr/>
        </p:nvSpPr>
        <p:spPr>
          <a:xfrm>
            <a:off x="431959" y="7689413"/>
            <a:ext cx="6732746" cy="197525"/>
          </a:xfrm>
          <a:prstGeom prst="rect">
            <a:avLst/>
          </a:prstGeom>
          <a:noFill/>
          <a:ln/>
        </p:spPr>
        <p:txBody>
          <a:bodyPr wrap="none" lIns="0" tIns="0" rIns="0" bIns="0" rtlCol="0" anchor="t"/>
          <a:lstStyle/>
          <a:p>
            <a:pPr algn="l" lvl="2" marL="10287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Adding members</a:t>
            </a:r>
            <a:endParaRPr lang="en-US" sz="950" dirty="0"/>
          </a:p>
        </p:txBody>
      </p:sp>
      <p:sp>
        <p:nvSpPr>
          <p:cNvPr id="32" name="Text 30"/>
          <p:cNvSpPr/>
          <p:nvPr/>
        </p:nvSpPr>
        <p:spPr>
          <a:xfrm>
            <a:off x="431959" y="7930039"/>
            <a:ext cx="6732746" cy="197525"/>
          </a:xfrm>
          <a:prstGeom prst="rect">
            <a:avLst/>
          </a:prstGeom>
          <a:noFill/>
          <a:ln/>
        </p:spPr>
        <p:txBody>
          <a:bodyPr wrap="none" lIns="0" tIns="0" rIns="0" bIns="0" rtlCol="0" anchor="t"/>
          <a:lstStyle/>
          <a:p>
            <a:pPr algn="l" lvl="2" marL="10287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Issuing books</a:t>
            </a:r>
            <a:endParaRPr lang="en-US" sz="950" dirty="0"/>
          </a:p>
        </p:txBody>
      </p:sp>
      <p:sp>
        <p:nvSpPr>
          <p:cNvPr id="33" name="Text 31"/>
          <p:cNvSpPr/>
          <p:nvPr/>
        </p:nvSpPr>
        <p:spPr>
          <a:xfrm>
            <a:off x="431959" y="8170664"/>
            <a:ext cx="6732746" cy="197525"/>
          </a:xfrm>
          <a:prstGeom prst="rect">
            <a:avLst/>
          </a:prstGeom>
          <a:noFill/>
          <a:ln/>
        </p:spPr>
        <p:txBody>
          <a:bodyPr wrap="none" lIns="0" tIns="0" rIns="0" bIns="0" rtlCol="0" anchor="t"/>
          <a:lstStyle/>
          <a:p>
            <a:pPr algn="l" lvl="2" marL="10287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Exiting the system.</a:t>
            </a:r>
            <a:endParaRPr lang="en-US" sz="950" dirty="0"/>
          </a:p>
        </p:txBody>
      </p:sp>
      <p:sp>
        <p:nvSpPr>
          <p:cNvPr id="34" name="Text 32"/>
          <p:cNvSpPr/>
          <p:nvPr/>
        </p:nvSpPr>
        <p:spPr>
          <a:xfrm>
            <a:off x="431959" y="8411289"/>
            <a:ext cx="6732746" cy="20514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E0E4E6"/>
                </a:solidFill>
                <a:latin typeface="Barlow" pitchFamily="34" charset="0"/>
                <a:ea typeface="Barlow" pitchFamily="34" charset="-122"/>
                <a:cs typeface="Barlow" pitchFamily="34" charset="-120"/>
              </a:rPr>
              <a:t>Uses a </a:t>
            </a:r>
            <a:pPr algn="l" lvl="1" indent="0" marL="0">
              <a:lnSpc>
                <a:spcPts val="1550"/>
              </a:lnSpc>
              <a:buNone/>
            </a:pPr>
            <a:r>
              <a:rPr lang="en-US" sz="950" dirty="0">
                <a:solidFill>
                  <a:srgbClr val="E0E4E6"/>
                </a:solidFill>
                <a:highlight>
                  <a:srgbClr val="004D36"/>
                </a:highlight>
                <a:latin typeface="Consolas" pitchFamily="34" charset="0"/>
                <a:ea typeface="Consolas" pitchFamily="34" charset="-122"/>
                <a:cs typeface="Consolas" pitchFamily="34" charset="-120"/>
              </a:rPr>
              <a:t>do-while</a:t>
            </a:r>
            <a:pPr algn="l" lvl="1" indent="0" marL="0">
              <a:lnSpc>
                <a:spcPts val="1550"/>
              </a:lnSpc>
              <a:buNone/>
            </a:pPr>
            <a:r>
              <a:rPr lang="en-US" sz="950" dirty="0">
                <a:solidFill>
                  <a:srgbClr val="E0E4E6"/>
                </a:solidFill>
                <a:latin typeface="Barlow" pitchFamily="34" charset="0"/>
                <a:ea typeface="Barlow" pitchFamily="34" charset="-122"/>
                <a:cs typeface="Barlow" pitchFamily="34" charset="-120"/>
              </a:rPr>
              <a:t> loop for continuous interaction until the user opts to exit.</a:t>
            </a:r>
            <a:endParaRPr lang="en-US" sz="950" dirty="0"/>
          </a:p>
        </p:txBody>
      </p:sp>
      <p:pic>
        <p:nvPicPr>
          <p:cNvPr id="35" name="Image 0" descr="preencoded.png">    </p:cNvPr>
          <p:cNvPicPr>
            <a:picLocks noChangeAspect="1"/>
          </p:cNvPicPr>
          <p:nvPr/>
        </p:nvPicPr>
        <p:blipFill>
          <a:blip r:embed="rId1"/>
          <a:stretch>
            <a:fillRect/>
          </a:stretch>
        </p:blipFill>
        <p:spPr>
          <a:xfrm>
            <a:off x="7473315" y="3060859"/>
            <a:ext cx="2877264" cy="28772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733782"/>
            <a:ext cx="5567720" cy="685800"/>
          </a:xfrm>
          <a:prstGeom prst="rect">
            <a:avLst/>
          </a:prstGeom>
          <a:noFill/>
          <a:ln/>
        </p:spPr>
        <p:txBody>
          <a:bodyPr wrap="none" lIns="0" tIns="0" rIns="0" bIns="0" rtlCol="0" anchor="t"/>
          <a:lstStyle/>
          <a:p>
            <a:pPr algn="l" indent="0" marL="0">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Code Implementation</a:t>
            </a:r>
            <a:endParaRPr lang="en-US" sz="4300" dirty="0"/>
          </a:p>
        </p:txBody>
      </p:sp>
      <p:sp>
        <p:nvSpPr>
          <p:cNvPr id="3" name="Text 1"/>
          <p:cNvSpPr/>
          <p:nvPr/>
        </p:nvSpPr>
        <p:spPr>
          <a:xfrm>
            <a:off x="864037" y="2036683"/>
            <a:ext cx="4575929" cy="411480"/>
          </a:xfrm>
          <a:prstGeom prst="rect">
            <a:avLst/>
          </a:prstGeom>
          <a:noFill/>
          <a:ln/>
        </p:spPr>
        <p:txBody>
          <a:bodyPr wrap="none" lIns="0" tIns="0" rIns="0" bIns="0" rtlCol="0" anchor="t"/>
          <a:lstStyle/>
          <a:p>
            <a:pPr algn="l" indent="0" marL="0">
              <a:lnSpc>
                <a:spcPts val="3200"/>
              </a:lnSpc>
              <a:buNone/>
            </a:pPr>
            <a:r>
              <a:rPr lang="en-US" sz="2550" b="1" dirty="0">
                <a:solidFill>
                  <a:srgbClr val="F0FCFF"/>
                </a:solidFill>
                <a:latin typeface="Spline Sans Bold" pitchFamily="34" charset="0"/>
                <a:ea typeface="Spline Sans Bold" pitchFamily="34" charset="-122"/>
                <a:cs typeface="Spline Sans Bold" pitchFamily="34" charset="-120"/>
              </a:rPr>
              <a:t>                                                </a:t>
            </a:r>
            <a:pPr algn="l" indent="0" marL="0">
              <a:lnSpc>
                <a:spcPts val="3200"/>
              </a:lnSpc>
              <a:buNone/>
            </a:pPr>
            <a:r>
              <a:rPr lang="en-US" sz="2550" b="1" dirty="0">
                <a:solidFill>
                  <a:srgbClr val="29DDDA"/>
                </a:solidFill>
                <a:latin typeface="Spline Sans Bold" pitchFamily="34" charset="0"/>
                <a:ea typeface="Spline Sans Bold" pitchFamily="34" charset="-122"/>
                <a:cs typeface="Spline Sans Bold" pitchFamily="34" charset="-120"/>
              </a:rPr>
              <a:t>source code</a:t>
            </a:r>
            <a:endParaRPr lang="en-US" sz="2550" dirty="0"/>
          </a:p>
        </p:txBody>
      </p:sp>
      <p:sp>
        <p:nvSpPr>
          <p:cNvPr id="4" name="Text 2"/>
          <p:cNvSpPr/>
          <p:nvPr/>
        </p:nvSpPr>
        <p:spPr>
          <a:xfrm>
            <a:off x="7623929" y="2036683"/>
            <a:ext cx="3291840" cy="411480"/>
          </a:xfrm>
          <a:prstGeom prst="rect">
            <a:avLst/>
          </a:prstGeom>
          <a:noFill/>
          <a:ln/>
        </p:spPr>
        <p:txBody>
          <a:bodyPr wrap="none" lIns="0" tIns="0" rIns="0" bIns="0" rtlCol="0" anchor="t"/>
          <a:lstStyle/>
          <a:p>
            <a:pPr algn="l" indent="0" marL="0">
              <a:lnSpc>
                <a:spcPts val="3200"/>
              </a:lnSpc>
              <a:buNone/>
            </a:pPr>
            <a:r>
              <a:rPr lang="en-US" sz="2550" b="1" dirty="0">
                <a:solidFill>
                  <a:srgbClr val="F0FCFF"/>
                </a:solidFill>
                <a:latin typeface="Spline Sans Bold" pitchFamily="34" charset="0"/>
                <a:ea typeface="Spline Sans Bold" pitchFamily="34" charset="-122"/>
                <a:cs typeface="Spline Sans Bold" pitchFamily="34" charset="-120"/>
              </a:rPr>
              <a:t>                          </a:t>
            </a:r>
            <a:pPr algn="l" indent="0" marL="0">
              <a:lnSpc>
                <a:spcPts val="3200"/>
              </a:lnSpc>
              <a:buNone/>
            </a:pPr>
            <a:r>
              <a:rPr lang="en-US" sz="2550" b="1" dirty="0">
                <a:solidFill>
                  <a:srgbClr val="AFCBF8"/>
                </a:solidFill>
                <a:latin typeface="Spline Sans Bold" pitchFamily="34" charset="0"/>
                <a:ea typeface="Spline Sans Bold" pitchFamily="34" charset="-122"/>
                <a:cs typeface="Spline Sans Bold" pitchFamily="34" charset="-120"/>
              </a:rPr>
              <a:t>   </a:t>
            </a:r>
            <a:pPr algn="l" indent="0" marL="0">
              <a:lnSpc>
                <a:spcPts val="3200"/>
              </a:lnSpc>
              <a:buNone/>
            </a:pPr>
            <a:r>
              <a:rPr lang="en-US" sz="2550" b="1" dirty="0">
                <a:solidFill>
                  <a:srgbClr val="29DDDA"/>
                </a:solidFill>
                <a:latin typeface="Spline Sans Bold" pitchFamily="34" charset="0"/>
                <a:ea typeface="Spline Sans Bold" pitchFamily="34" charset="-122"/>
                <a:cs typeface="Spline Sans Bold" pitchFamily="34" charset="-120"/>
              </a:rPr>
              <a:t> output</a:t>
            </a:r>
            <a:endParaRPr lang="en-US" sz="2550" dirty="0"/>
          </a:p>
        </p:txBody>
      </p:sp>
      <p:sp>
        <p:nvSpPr>
          <p:cNvPr id="5" name="Text 3"/>
          <p:cNvSpPr/>
          <p:nvPr/>
        </p:nvSpPr>
        <p:spPr>
          <a:xfrm>
            <a:off x="864037" y="3065264"/>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FCEC99"/>
                </a:solidFill>
                <a:latin typeface="Spline Sans Bold" pitchFamily="34" charset="0"/>
                <a:ea typeface="Spline Sans Bold" pitchFamily="34" charset="-122"/>
                <a:cs typeface="Spline Sans Bold" pitchFamily="34" charset="-120"/>
              </a:rPr>
              <a:t>Adding a Book:      </a:t>
            </a:r>
            <a:endParaRPr lang="en-US" sz="2150" dirty="0"/>
          </a:p>
        </p:txBody>
      </p:sp>
      <p:pic>
        <p:nvPicPr>
          <p:cNvPr id="6" name="Image 0" descr="preencoded.png">    </p:cNvPr>
          <p:cNvPicPr>
            <a:picLocks noChangeAspect="1"/>
          </p:cNvPicPr>
          <p:nvPr/>
        </p:nvPicPr>
        <p:blipFill>
          <a:blip r:embed="rId1"/>
          <a:stretch>
            <a:fillRect/>
          </a:stretch>
        </p:blipFill>
        <p:spPr>
          <a:xfrm>
            <a:off x="864037" y="4056102"/>
            <a:ext cx="6510457" cy="2404229"/>
          </a:xfrm>
          <a:prstGeom prst="rect">
            <a:avLst/>
          </a:prstGeom>
        </p:spPr>
      </p:pic>
      <p:pic>
        <p:nvPicPr>
          <p:cNvPr id="7" name="Image 1" descr="preencoded.png">    </p:cNvPr>
          <p:cNvPicPr>
            <a:picLocks noChangeAspect="1"/>
          </p:cNvPicPr>
          <p:nvPr/>
        </p:nvPicPr>
        <p:blipFill>
          <a:blip r:embed="rId2"/>
          <a:stretch>
            <a:fillRect/>
          </a:stretch>
        </p:blipFill>
        <p:spPr>
          <a:xfrm>
            <a:off x="8434149" y="4056102"/>
            <a:ext cx="4011097" cy="316206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415177"/>
            <a:ext cx="4575929" cy="411480"/>
          </a:xfrm>
          <a:prstGeom prst="rect">
            <a:avLst/>
          </a:prstGeom>
          <a:noFill/>
          <a:ln/>
        </p:spPr>
        <p:txBody>
          <a:bodyPr wrap="none" lIns="0" tIns="0" rIns="0" bIns="0" rtlCol="0" anchor="t"/>
          <a:lstStyle/>
          <a:p>
            <a:pPr algn="l" indent="0" marL="0">
              <a:lnSpc>
                <a:spcPts val="3200"/>
              </a:lnSpc>
              <a:buNone/>
            </a:pPr>
            <a:r>
              <a:rPr lang="en-US" sz="2550" b="1" dirty="0">
                <a:solidFill>
                  <a:srgbClr val="F0FCFF"/>
                </a:solidFill>
                <a:latin typeface="Spline Sans Bold" pitchFamily="34" charset="0"/>
                <a:ea typeface="Spline Sans Bold" pitchFamily="34" charset="-122"/>
                <a:cs typeface="Spline Sans Bold" pitchFamily="34" charset="-120"/>
              </a:rPr>
              <a:t>                                                </a:t>
            </a:r>
            <a:pPr algn="l" indent="0" marL="0">
              <a:lnSpc>
                <a:spcPts val="3200"/>
              </a:lnSpc>
              <a:buNone/>
            </a:pPr>
            <a:r>
              <a:rPr lang="en-US" sz="2550" b="1" dirty="0">
                <a:solidFill>
                  <a:srgbClr val="29DDDA"/>
                </a:solidFill>
                <a:latin typeface="Spline Sans Bold" pitchFamily="34" charset="0"/>
                <a:ea typeface="Spline Sans Bold" pitchFamily="34" charset="-122"/>
                <a:cs typeface="Spline Sans Bold" pitchFamily="34" charset="-120"/>
              </a:rPr>
              <a:t>source code</a:t>
            </a:r>
            <a:endParaRPr lang="en-US" sz="2550" dirty="0"/>
          </a:p>
        </p:txBody>
      </p:sp>
      <p:sp>
        <p:nvSpPr>
          <p:cNvPr id="3" name="Text 1"/>
          <p:cNvSpPr/>
          <p:nvPr/>
        </p:nvSpPr>
        <p:spPr>
          <a:xfrm>
            <a:off x="7623929" y="1415177"/>
            <a:ext cx="3291840" cy="411480"/>
          </a:xfrm>
          <a:prstGeom prst="rect">
            <a:avLst/>
          </a:prstGeom>
          <a:noFill/>
          <a:ln/>
        </p:spPr>
        <p:txBody>
          <a:bodyPr wrap="none" lIns="0" tIns="0" rIns="0" bIns="0" rtlCol="0" anchor="t"/>
          <a:lstStyle/>
          <a:p>
            <a:pPr algn="l" indent="0" marL="0">
              <a:lnSpc>
                <a:spcPts val="3200"/>
              </a:lnSpc>
              <a:buNone/>
            </a:pPr>
            <a:r>
              <a:rPr lang="en-US" sz="2550" b="1" dirty="0">
                <a:solidFill>
                  <a:srgbClr val="F0FCFF"/>
                </a:solidFill>
                <a:latin typeface="Spline Sans Bold" pitchFamily="34" charset="0"/>
                <a:ea typeface="Spline Sans Bold" pitchFamily="34" charset="-122"/>
                <a:cs typeface="Spline Sans Bold" pitchFamily="34" charset="-120"/>
              </a:rPr>
              <a:t>                          </a:t>
            </a:r>
            <a:pPr algn="l" indent="0" marL="0">
              <a:lnSpc>
                <a:spcPts val="3200"/>
              </a:lnSpc>
              <a:buNone/>
            </a:pPr>
            <a:r>
              <a:rPr lang="en-US" sz="2550" b="1" dirty="0">
                <a:solidFill>
                  <a:srgbClr val="AFCBF8"/>
                </a:solidFill>
                <a:latin typeface="Spline Sans Bold" pitchFamily="34" charset="0"/>
                <a:ea typeface="Spline Sans Bold" pitchFamily="34" charset="-122"/>
                <a:cs typeface="Spline Sans Bold" pitchFamily="34" charset="-120"/>
              </a:rPr>
              <a:t>   </a:t>
            </a:r>
            <a:pPr algn="l" indent="0" marL="0">
              <a:lnSpc>
                <a:spcPts val="3200"/>
              </a:lnSpc>
              <a:buNone/>
            </a:pPr>
            <a:r>
              <a:rPr lang="en-US" sz="2550" b="1" dirty="0">
                <a:solidFill>
                  <a:srgbClr val="29DDDA"/>
                </a:solidFill>
                <a:latin typeface="Spline Sans Bold" pitchFamily="34" charset="0"/>
                <a:ea typeface="Spline Sans Bold" pitchFamily="34" charset="-122"/>
                <a:cs typeface="Spline Sans Bold" pitchFamily="34" charset="-120"/>
              </a:rPr>
              <a:t> output</a:t>
            </a:r>
            <a:endParaRPr lang="en-US" sz="2550" dirty="0"/>
          </a:p>
        </p:txBody>
      </p:sp>
      <p:sp>
        <p:nvSpPr>
          <p:cNvPr id="4" name="Text 2"/>
          <p:cNvSpPr/>
          <p:nvPr/>
        </p:nvSpPr>
        <p:spPr>
          <a:xfrm>
            <a:off x="864037" y="2443758"/>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FCEC99"/>
                </a:solidFill>
                <a:latin typeface="Spline Sans Bold" pitchFamily="34" charset="0"/>
                <a:ea typeface="Spline Sans Bold" pitchFamily="34" charset="-122"/>
                <a:cs typeface="Spline Sans Bold" pitchFamily="34" charset="-120"/>
              </a:rPr>
              <a:t>Displaying Books:</a:t>
            </a:r>
            <a:endParaRPr lang="en-US" sz="2150" dirty="0"/>
          </a:p>
        </p:txBody>
      </p:sp>
      <p:pic>
        <p:nvPicPr>
          <p:cNvPr id="5" name="Image 0" descr="preencoded.png">    </p:cNvPr>
          <p:cNvPicPr>
            <a:picLocks noChangeAspect="1"/>
          </p:cNvPicPr>
          <p:nvPr/>
        </p:nvPicPr>
        <p:blipFill>
          <a:blip r:embed="rId1"/>
          <a:stretch>
            <a:fillRect/>
          </a:stretch>
        </p:blipFill>
        <p:spPr>
          <a:xfrm>
            <a:off x="864037" y="3434596"/>
            <a:ext cx="6900624" cy="1891189"/>
          </a:xfrm>
          <a:prstGeom prst="rect">
            <a:avLst/>
          </a:prstGeom>
        </p:spPr>
      </p:pic>
      <p:pic>
        <p:nvPicPr>
          <p:cNvPr id="6" name="Image 1" descr="preencoded.png">    </p:cNvPr>
          <p:cNvPicPr>
            <a:picLocks noChangeAspect="1"/>
          </p:cNvPicPr>
          <p:nvPr/>
        </p:nvPicPr>
        <p:blipFill>
          <a:blip r:embed="rId2"/>
          <a:stretch>
            <a:fillRect/>
          </a:stretch>
        </p:blipFill>
        <p:spPr>
          <a:xfrm>
            <a:off x="8839319" y="3434596"/>
            <a:ext cx="4934545" cy="334887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1165979"/>
            <a:ext cx="3291840" cy="411480"/>
          </a:xfrm>
          <a:prstGeom prst="rect">
            <a:avLst/>
          </a:prstGeom>
          <a:noFill/>
          <a:ln/>
        </p:spPr>
        <p:txBody>
          <a:bodyPr wrap="none" lIns="0" tIns="0" rIns="0" bIns="0" rtlCol="0" anchor="t"/>
          <a:lstStyle/>
          <a:p>
            <a:pPr algn="l" indent="0" marL="0">
              <a:lnSpc>
                <a:spcPts val="3200"/>
              </a:lnSpc>
              <a:buNone/>
            </a:pPr>
            <a:endParaRPr lang="en-US" sz="2550" dirty="0"/>
          </a:p>
        </p:txBody>
      </p:sp>
      <p:sp>
        <p:nvSpPr>
          <p:cNvPr id="3" name="Text 1"/>
          <p:cNvSpPr/>
          <p:nvPr/>
        </p:nvSpPr>
        <p:spPr>
          <a:xfrm>
            <a:off x="864037" y="2101929"/>
            <a:ext cx="4575929" cy="411480"/>
          </a:xfrm>
          <a:prstGeom prst="rect">
            <a:avLst/>
          </a:prstGeom>
          <a:noFill/>
          <a:ln/>
        </p:spPr>
        <p:txBody>
          <a:bodyPr wrap="none" lIns="0" tIns="0" rIns="0" bIns="0" rtlCol="0" anchor="t"/>
          <a:lstStyle/>
          <a:p>
            <a:pPr algn="l" indent="0" marL="0">
              <a:lnSpc>
                <a:spcPts val="3200"/>
              </a:lnSpc>
              <a:buNone/>
            </a:pPr>
            <a:r>
              <a:rPr lang="en-US" sz="2550" b="1" dirty="0">
                <a:solidFill>
                  <a:srgbClr val="F0FCFF"/>
                </a:solidFill>
                <a:latin typeface="Spline Sans Bold" pitchFamily="34" charset="0"/>
                <a:ea typeface="Spline Sans Bold" pitchFamily="34" charset="-122"/>
                <a:cs typeface="Spline Sans Bold" pitchFamily="34" charset="-120"/>
              </a:rPr>
              <a:t>                                                </a:t>
            </a:r>
            <a:pPr algn="l" indent="0" marL="0">
              <a:lnSpc>
                <a:spcPts val="3200"/>
              </a:lnSpc>
              <a:buNone/>
            </a:pPr>
            <a:r>
              <a:rPr lang="en-US" sz="2550" b="1" dirty="0">
                <a:solidFill>
                  <a:srgbClr val="29DDDA"/>
                </a:solidFill>
                <a:latin typeface="Spline Sans Bold" pitchFamily="34" charset="0"/>
                <a:ea typeface="Spline Sans Bold" pitchFamily="34" charset="-122"/>
                <a:cs typeface="Spline Sans Bold" pitchFamily="34" charset="-120"/>
              </a:rPr>
              <a:t>source code</a:t>
            </a:r>
            <a:endParaRPr lang="en-US" sz="2550" dirty="0"/>
          </a:p>
        </p:txBody>
      </p:sp>
      <p:sp>
        <p:nvSpPr>
          <p:cNvPr id="4" name="Text 2"/>
          <p:cNvSpPr/>
          <p:nvPr/>
        </p:nvSpPr>
        <p:spPr>
          <a:xfrm>
            <a:off x="7623929" y="2101929"/>
            <a:ext cx="3291840" cy="411480"/>
          </a:xfrm>
          <a:prstGeom prst="rect">
            <a:avLst/>
          </a:prstGeom>
          <a:noFill/>
          <a:ln/>
        </p:spPr>
        <p:txBody>
          <a:bodyPr wrap="none" lIns="0" tIns="0" rIns="0" bIns="0" rtlCol="0" anchor="t"/>
          <a:lstStyle/>
          <a:p>
            <a:pPr algn="l" indent="0" marL="0">
              <a:lnSpc>
                <a:spcPts val="3200"/>
              </a:lnSpc>
              <a:buNone/>
            </a:pPr>
            <a:r>
              <a:rPr lang="en-US" sz="2550" b="1" dirty="0">
                <a:solidFill>
                  <a:srgbClr val="F0FCFF"/>
                </a:solidFill>
                <a:latin typeface="Spline Sans Bold" pitchFamily="34" charset="0"/>
                <a:ea typeface="Spline Sans Bold" pitchFamily="34" charset="-122"/>
                <a:cs typeface="Spline Sans Bold" pitchFamily="34" charset="-120"/>
              </a:rPr>
              <a:t>                          </a:t>
            </a:r>
            <a:pPr algn="l" indent="0" marL="0">
              <a:lnSpc>
                <a:spcPts val="3200"/>
              </a:lnSpc>
              <a:buNone/>
            </a:pPr>
            <a:r>
              <a:rPr lang="en-US" sz="2550" b="1" dirty="0">
                <a:solidFill>
                  <a:srgbClr val="AFCBF8"/>
                </a:solidFill>
                <a:latin typeface="Spline Sans Bold" pitchFamily="34" charset="0"/>
                <a:ea typeface="Spline Sans Bold" pitchFamily="34" charset="-122"/>
                <a:cs typeface="Spline Sans Bold" pitchFamily="34" charset="-120"/>
              </a:rPr>
              <a:t>   </a:t>
            </a:r>
            <a:pPr algn="l" indent="0" marL="0">
              <a:lnSpc>
                <a:spcPts val="3200"/>
              </a:lnSpc>
              <a:buNone/>
            </a:pPr>
            <a:r>
              <a:rPr lang="en-US" sz="2550" b="1" dirty="0">
                <a:solidFill>
                  <a:srgbClr val="29DDDA"/>
                </a:solidFill>
                <a:latin typeface="Spline Sans Bold" pitchFamily="34" charset="0"/>
                <a:ea typeface="Spline Sans Bold" pitchFamily="34" charset="-122"/>
                <a:cs typeface="Spline Sans Bold" pitchFamily="34" charset="-120"/>
              </a:rPr>
              <a:t> output</a:t>
            </a:r>
            <a:endParaRPr lang="en-US" sz="2550" dirty="0"/>
          </a:p>
        </p:txBody>
      </p:sp>
      <p:sp>
        <p:nvSpPr>
          <p:cNvPr id="5" name="Text 3"/>
          <p:cNvSpPr/>
          <p:nvPr/>
        </p:nvSpPr>
        <p:spPr>
          <a:xfrm>
            <a:off x="864037" y="3130510"/>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FCEC99"/>
                </a:solidFill>
                <a:latin typeface="Spline Sans Bold" pitchFamily="34" charset="0"/>
                <a:ea typeface="Spline Sans Bold" pitchFamily="34" charset="-122"/>
                <a:cs typeface="Spline Sans Bold" pitchFamily="34" charset="-120"/>
              </a:rPr>
              <a:t>Adding a Member :</a:t>
            </a:r>
            <a:endParaRPr lang="en-US" sz="2150" dirty="0"/>
          </a:p>
        </p:txBody>
      </p:sp>
      <p:pic>
        <p:nvPicPr>
          <p:cNvPr id="6" name="Image 0" descr="preencoded.png">    </p:cNvPr>
          <p:cNvPicPr>
            <a:picLocks noChangeAspect="1"/>
          </p:cNvPicPr>
          <p:nvPr/>
        </p:nvPicPr>
        <p:blipFill>
          <a:blip r:embed="rId1"/>
          <a:stretch>
            <a:fillRect/>
          </a:stretch>
        </p:blipFill>
        <p:spPr>
          <a:xfrm>
            <a:off x="864037" y="4121348"/>
            <a:ext cx="7156609" cy="2159437"/>
          </a:xfrm>
          <a:prstGeom prst="rect">
            <a:avLst/>
          </a:prstGeom>
        </p:spPr>
      </p:pic>
      <p:pic>
        <p:nvPicPr>
          <p:cNvPr id="7" name="Image 1" descr="preencoded.png">    </p:cNvPr>
          <p:cNvPicPr>
            <a:picLocks noChangeAspect="1"/>
          </p:cNvPicPr>
          <p:nvPr/>
        </p:nvPicPr>
        <p:blipFill>
          <a:blip r:embed="rId2"/>
          <a:stretch>
            <a:fillRect/>
          </a:stretch>
        </p:blipFill>
        <p:spPr>
          <a:xfrm>
            <a:off x="9379506" y="4121348"/>
            <a:ext cx="4394359" cy="266461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2025-03-21T16:49:24Z</dcterms:created>
  <dcterms:modified xsi:type="dcterms:W3CDTF">2025-03-21T16:49:24Z</dcterms:modified>
</cp:coreProperties>
</file>